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?>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8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64592"/>
          </a:xfrm>
          <a:prstGeom prst="rect">
            <a:avLst/>
          </a:prstGeom>
          <a:solidFill>
            <a:srgbClr val="F77F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64592"/>
            <a:ext cx="12188952" cy="73152"/>
          </a:xfrm>
          <a:prstGeom prst="rect">
            <a:avLst/>
          </a:prstGeom>
          <a:solidFill>
            <a:srgbClr val="FF6B6B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237744"/>
            <a:ext cx="12188952" cy="54864"/>
          </a:xfrm>
          <a:prstGeom prst="rect">
            <a:avLst/>
          </a:prstGeom>
          <a:solidFill>
            <a:srgbClr val="F4A261"/>
          </a:solidFill>
          <a:ln/>
        </p:spPr>
      </p:sp>
      <p:sp>
        <p:nvSpPr>
          <p:cNvPr id="5" name="Shape 3"/>
          <p:cNvSpPr/>
          <p:nvPr/>
        </p:nvSpPr>
        <p:spPr>
          <a:xfrm>
            <a:off x="10241280" y="1097280"/>
            <a:ext cx="1280160" cy="1280160"/>
          </a:xfrm>
          <a:prstGeom prst="ellipse">
            <a:avLst/>
          </a:prstGeom>
          <a:solidFill>
            <a:srgbClr val="F8C8DC">
              <a:alpha val="4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548640" y="4937760"/>
            <a:ext cx="1005840" cy="1005840"/>
          </a:xfrm>
          <a:prstGeom prst="ellipse">
            <a:avLst/>
          </a:prstGeom>
          <a:solidFill>
            <a:srgbClr val="A8D5A2">
              <a:alpha val="3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0972800" y="5303520"/>
            <a:ext cx="731520" cy="731520"/>
          </a:xfrm>
          <a:prstGeom prst="ellipse">
            <a:avLst/>
          </a:prstGeom>
          <a:solidFill>
            <a:srgbClr val="F4A261">
              <a:alpha val="45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2103120"/>
            <a:ext cx="10698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normAutofit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C41E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SNEHA</a:t>
            </a:r>
            <a:endParaRPr lang="en-US" sz="7200" dirty="0"/>
          </a:p>
        </p:txBody>
      </p:sp>
      <p:sp>
        <p:nvSpPr>
          <p:cNvPr id="9" name="Text 7"/>
          <p:cNvSpPr/>
          <p:nvPr/>
        </p:nvSpPr>
        <p:spPr>
          <a:xfrm>
            <a:off x="1371600" y="3246120"/>
            <a:ext cx="9418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i="1" dirty="0">
                <a:solidFill>
                  <a:srgbClr val="8B5E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the bond that grew up with you.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4937760" y="3886200"/>
            <a:ext cx="2286000" cy="27432"/>
          </a:xfrm>
          <a:prstGeom prst="rect">
            <a:avLst/>
          </a:prstGeom>
          <a:solidFill>
            <a:srgbClr val="F77F00"/>
          </a:solidFill>
          <a:ln/>
        </p:spPr>
      </p:sp>
      <p:sp>
        <p:nvSpPr>
          <p:cNvPr id="11" name="Text 9"/>
          <p:cNvSpPr/>
          <p:nvPr/>
        </p:nvSpPr>
        <p:spPr>
          <a:xfrm>
            <a:off x="1371600" y="411480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modern Indian Raksha Bandhan gifting brand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371600" y="5943600"/>
            <a:ext cx="9418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spc="200" kern="0" dirty="0">
                <a:solidFill>
                  <a:srgbClr val="A89F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 IDENTITY  ·  CREATIVE DIRECTION  ·  CONCEPTUAL CASE STUDY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0" y="6693408"/>
            <a:ext cx="12188952" cy="164592"/>
          </a:xfrm>
          <a:prstGeom prst="rect">
            <a:avLst/>
          </a:prstGeom>
          <a:solidFill>
            <a:srgbClr val="F77F00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8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6576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normAutofit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rgbClr val="F77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 ESSENCE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77724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i="1" dirty="0">
                <a:solidFill>
                  <a:srgbClr val="3D2C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feeling before the product.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645920"/>
            <a:ext cx="3520440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52400" dist="381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0080" y="1645920"/>
            <a:ext cx="91440" cy="2011680"/>
          </a:xfrm>
          <a:prstGeom prst="rect">
            <a:avLst/>
          </a:prstGeom>
          <a:solidFill>
            <a:srgbClr val="FF6B6B"/>
          </a:solidFill>
          <a:ln/>
        </p:spPr>
      </p:sp>
      <p:sp>
        <p:nvSpPr>
          <p:cNvPr id="6" name="Text 4"/>
          <p:cNvSpPr/>
          <p:nvPr/>
        </p:nvSpPr>
        <p:spPr>
          <a:xfrm>
            <a:off x="960120" y="196596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JOY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60120" y="246888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pure delight of reunion, of laughter that only siblings share.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389120" y="1645920"/>
            <a:ext cx="3520440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52400" dist="38100" dir="8100000">
              <a:srgbClr val="000000">
                <a:alpha val="8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389120" y="1645920"/>
            <a:ext cx="91440" cy="2011680"/>
          </a:xfrm>
          <a:prstGeom prst="rect">
            <a:avLst/>
          </a:prstGeom>
          <a:solidFill>
            <a:srgbClr val="F77F00"/>
          </a:solidFill>
          <a:ln/>
        </p:spPr>
      </p:sp>
      <p:sp>
        <p:nvSpPr>
          <p:cNvPr id="10" name="Text 8"/>
          <p:cNvSpPr/>
          <p:nvPr/>
        </p:nvSpPr>
        <p:spPr>
          <a:xfrm>
            <a:off x="4709160" y="196596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709160" y="246888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Quiet, fierce, lifelong — the kind that needs no explanation.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138160" y="1645920"/>
            <a:ext cx="3520440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52400" dist="38100" dir="8100000">
              <a:srgbClr val="000000">
                <a:alpha val="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138160" y="1645920"/>
            <a:ext cx="91440" cy="2011680"/>
          </a:xfrm>
          <a:prstGeom prst="rect">
            <a:avLst/>
          </a:prstGeom>
          <a:solidFill>
            <a:srgbClr val="FF6B6B"/>
          </a:solidFill>
          <a:ln/>
        </p:spPr>
      </p:sp>
      <p:sp>
        <p:nvSpPr>
          <p:cNvPr id="14" name="Text 12"/>
          <p:cNvSpPr/>
          <p:nvPr/>
        </p:nvSpPr>
        <p:spPr>
          <a:xfrm>
            <a:off x="8458200" y="196596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FAMILY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458200" y="246888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people who watched every version of you grow.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40080" y="3931920"/>
            <a:ext cx="3520440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52400" dist="38100" dir="81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40080" y="3931920"/>
            <a:ext cx="91440" cy="2011680"/>
          </a:xfrm>
          <a:prstGeom prst="rect">
            <a:avLst/>
          </a:prstGeom>
          <a:solidFill>
            <a:srgbClr val="F77F00"/>
          </a:solidFill>
          <a:ln/>
        </p:spPr>
      </p:sp>
      <p:sp>
        <p:nvSpPr>
          <p:cNvPr id="18" name="Text 16"/>
          <p:cNvSpPr/>
          <p:nvPr/>
        </p:nvSpPr>
        <p:spPr>
          <a:xfrm>
            <a:off x="960120" y="425196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CELEBRATION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960120" y="475488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formal. Not staged. Real, chaotic, beautiful togetherness.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4389120" y="3931920"/>
            <a:ext cx="3520440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52400" dist="38100" dir="8100000">
              <a:srgbClr val="000000">
                <a:alpha val="8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389120" y="3931920"/>
            <a:ext cx="91440" cy="2011680"/>
          </a:xfrm>
          <a:prstGeom prst="rect">
            <a:avLst/>
          </a:prstGeom>
          <a:solidFill>
            <a:srgbClr val="FF6B6B"/>
          </a:solidFill>
          <a:ln/>
        </p:spPr>
      </p:sp>
      <p:sp>
        <p:nvSpPr>
          <p:cNvPr id="22" name="Text 20"/>
          <p:cNvSpPr/>
          <p:nvPr/>
        </p:nvSpPr>
        <p:spPr>
          <a:xfrm>
            <a:off x="4709160" y="425196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WARMTH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4709160" y="475488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Sunlight through a window. Hands tying a rakhi. Home.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8138160" y="3931920"/>
            <a:ext cx="3520440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52400" dist="38100" dir="8100000">
              <a:srgbClr val="000000">
                <a:alpha val="8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8138160" y="3931920"/>
            <a:ext cx="91440" cy="2011680"/>
          </a:xfrm>
          <a:prstGeom prst="rect">
            <a:avLst/>
          </a:prstGeom>
          <a:solidFill>
            <a:srgbClr val="F77F00"/>
          </a:solidFill>
          <a:ln/>
        </p:spPr>
      </p:sp>
      <p:sp>
        <p:nvSpPr>
          <p:cNvPr id="26" name="Text 24"/>
          <p:cNvSpPr/>
          <p:nvPr/>
        </p:nvSpPr>
        <p:spPr>
          <a:xfrm>
            <a:off x="8458200" y="425196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NOSTALGIA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8458200" y="475488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Childhood fights, shared secrets, the road that always leads back.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8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6576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normAutofit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rgbClr val="F77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 STORY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i="1" dirty="0">
                <a:solidFill>
                  <a:srgbClr val="3D2C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It’s never really about the rakhi.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554480"/>
            <a:ext cx="5669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8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Raksha Bandhan has always been about the moments that live between the threads.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85800" y="2468880"/>
            <a:ext cx="201168" cy="201168"/>
          </a:xfrm>
          <a:prstGeom prst="ellipse">
            <a:avLst/>
          </a:prstGeom>
          <a:solidFill>
            <a:srgbClr val="FF6B6B"/>
          </a:solidFill>
          <a:ln/>
        </p:spPr>
      </p:sp>
      <p:sp>
        <p:nvSpPr>
          <p:cNvPr id="6" name="Text 4"/>
          <p:cNvSpPr/>
          <p:nvPr/>
        </p:nvSpPr>
        <p:spPr>
          <a:xfrm>
            <a:off x="1097280" y="2395728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childhood fights that somehow became stories.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85800" y="3108960"/>
            <a:ext cx="201168" cy="201168"/>
          </a:xfrm>
          <a:prstGeom prst="ellipse">
            <a:avLst/>
          </a:prstGeom>
          <a:solidFill>
            <a:srgbClr val="FF6B6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3035808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teasing that never quite stopped.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85800" y="3749040"/>
            <a:ext cx="201168" cy="201168"/>
          </a:xfrm>
          <a:prstGeom prst="ellipse">
            <a:avLst/>
          </a:prstGeom>
          <a:solidFill>
            <a:srgbClr val="FF6B6B"/>
          </a:solidFill>
          <a:ln/>
        </p:spPr>
      </p:sp>
      <p:sp>
        <p:nvSpPr>
          <p:cNvPr id="10" name="Text 8"/>
          <p:cNvSpPr/>
          <p:nvPr/>
        </p:nvSpPr>
        <p:spPr>
          <a:xfrm>
            <a:off x="1097280" y="3675888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distance that made reunion sweeter.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85800" y="4389120"/>
            <a:ext cx="201168" cy="201168"/>
          </a:xfrm>
          <a:prstGeom prst="ellipse">
            <a:avLst/>
          </a:prstGeom>
          <a:solidFill>
            <a:srgbClr val="FF6B6B"/>
          </a:solidFill>
          <a:ln/>
        </p:spPr>
      </p:sp>
      <p:sp>
        <p:nvSpPr>
          <p:cNvPr id="12" name="Text 10"/>
          <p:cNvSpPr/>
          <p:nvPr/>
        </p:nvSpPr>
        <p:spPr>
          <a:xfrm>
            <a:off x="1097280" y="4315968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little gifts that said more than words.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85800" y="5029200"/>
            <a:ext cx="201168" cy="201168"/>
          </a:xfrm>
          <a:prstGeom prst="ellipse">
            <a:avLst/>
          </a:prstGeom>
          <a:solidFill>
            <a:srgbClr val="FF6B6B"/>
          </a:solidFill>
          <a:ln/>
        </p:spPr>
      </p:sp>
      <p:sp>
        <p:nvSpPr>
          <p:cNvPr id="14" name="Text 12"/>
          <p:cNvSpPr/>
          <p:nvPr/>
        </p:nvSpPr>
        <p:spPr>
          <a:xfrm>
            <a:off x="1097280" y="4956048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feeling of having someone who has been there through every version of you.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675120" y="1554480"/>
            <a:ext cx="4846320" cy="4572000"/>
          </a:xfrm>
          <a:prstGeom prst="roundRect">
            <a:avLst>
              <a:gd name="adj" fmla="val 3000"/>
            </a:avLst>
          </a:prstGeom>
          <a:solidFill>
            <a:srgbClr val="C41E3A"/>
          </a:solidFill>
          <a:ln/>
        </p:spPr>
      </p:sp>
      <p:sp>
        <p:nvSpPr>
          <p:cNvPr id="16" name="Text 14"/>
          <p:cNvSpPr/>
          <p:nvPr/>
        </p:nvSpPr>
        <p:spPr>
          <a:xfrm>
            <a:off x="7040880" y="192024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F8C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BELIEF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040880" y="2468880"/>
            <a:ext cx="4114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celebrate the bond, not merely the product.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7040880" y="3840480"/>
            <a:ext cx="4114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FE5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rakhi, every box, every handwritten note is a quiet invitation to remember why this day matters — and to feel it all over again.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8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6576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normAutofit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rgbClr val="F77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 PERSONALITY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3D2C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Warm. Youthful. Distinctly Indian.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645920"/>
            <a:ext cx="2743200" cy="2011680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8100000">
              <a:srgbClr val="000000">
                <a:alpha val="7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0080" y="1645920"/>
            <a:ext cx="2743200" cy="73152"/>
          </a:xfrm>
          <a:prstGeom prst="rect">
            <a:avLst/>
          </a:prstGeom>
          <a:solidFill>
            <a:srgbClr val="F77F00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20116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Warm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22960" y="251460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Like afternoon sunlight and the smell of sweets being prepared.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20440" y="1645920"/>
            <a:ext cx="2743200" cy="2011680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8100000">
              <a:srgbClr val="000000">
                <a:alpha val="7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520440" y="1645920"/>
            <a:ext cx="2743200" cy="73152"/>
          </a:xfrm>
          <a:prstGeom prst="rect">
            <a:avLst/>
          </a:prstGeom>
          <a:solidFill>
            <a:srgbClr val="FF6B6B"/>
          </a:solidFill>
          <a:ln/>
        </p:spPr>
      </p:sp>
      <p:sp>
        <p:nvSpPr>
          <p:cNvPr id="10" name="Text 8"/>
          <p:cNvSpPr/>
          <p:nvPr/>
        </p:nvSpPr>
        <p:spPr>
          <a:xfrm>
            <a:off x="3703320" y="20116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Youthful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703320" y="251460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Playful energy that still respects the weight of tradition.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400800" y="1645920"/>
            <a:ext cx="2743200" cy="2011680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8100000">
              <a:srgbClr val="000000">
                <a:alpha val="7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400800" y="1645920"/>
            <a:ext cx="2743200" cy="73152"/>
          </a:xfrm>
          <a:prstGeom prst="rect">
            <a:avLst/>
          </a:prstGeom>
          <a:solidFill>
            <a:srgbClr val="F4A261"/>
          </a:solidFill>
          <a:ln/>
        </p:spPr>
      </p:sp>
      <p:sp>
        <p:nvSpPr>
          <p:cNvPr id="14" name="Text 12"/>
          <p:cNvSpPr/>
          <p:nvPr/>
        </p:nvSpPr>
        <p:spPr>
          <a:xfrm>
            <a:off x="6583680" y="20116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Playful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583680" y="251460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wink, a tease, a shared joke that only siblings understand.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281160" y="1645920"/>
            <a:ext cx="2743200" cy="2011680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8100000">
              <a:srgbClr val="000000">
                <a:alpha val="7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9281160" y="1645920"/>
            <a:ext cx="2743200" cy="73152"/>
          </a:xfrm>
          <a:prstGeom prst="rect">
            <a:avLst/>
          </a:prstGeom>
          <a:solidFill>
            <a:srgbClr val="A8D5A2"/>
          </a:solidFill>
          <a:ln/>
        </p:spPr>
      </p:sp>
      <p:sp>
        <p:nvSpPr>
          <p:cNvPr id="18" name="Text 16"/>
          <p:cNvSpPr/>
          <p:nvPr/>
        </p:nvSpPr>
        <p:spPr>
          <a:xfrm>
            <a:off x="9464040" y="20116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Contemporary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9464040" y="251460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Designed for 2026 families — modern, curated, intentional.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40080" y="3931920"/>
            <a:ext cx="2743200" cy="2011680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8100000">
              <a:srgbClr val="000000">
                <a:alpha val="7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640080" y="3931920"/>
            <a:ext cx="2743200" cy="73152"/>
          </a:xfrm>
          <a:prstGeom prst="rect">
            <a:avLst/>
          </a:prstGeom>
          <a:solidFill>
            <a:srgbClr val="F77F00"/>
          </a:solidFill>
          <a:ln/>
        </p:spPr>
      </p:sp>
      <p:sp>
        <p:nvSpPr>
          <p:cNvPr id="22" name="Text 20"/>
          <p:cNvSpPr/>
          <p:nvPr/>
        </p:nvSpPr>
        <p:spPr>
          <a:xfrm>
            <a:off x="822960" y="42976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Emotional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822960" y="480060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cold. Always human. Always about the feeling.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3520440" y="3931920"/>
            <a:ext cx="2743200" cy="2011680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8100000">
              <a:srgbClr val="000000">
                <a:alpha val="7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3520440" y="3931920"/>
            <a:ext cx="2743200" cy="73152"/>
          </a:xfrm>
          <a:prstGeom prst="rect">
            <a:avLst/>
          </a:prstGeom>
          <a:solidFill>
            <a:srgbClr val="FF6B6B"/>
          </a:solidFill>
          <a:ln/>
        </p:spPr>
      </p:sp>
      <p:sp>
        <p:nvSpPr>
          <p:cNvPr id="26" name="Text 24"/>
          <p:cNvSpPr/>
          <p:nvPr/>
        </p:nvSpPr>
        <p:spPr>
          <a:xfrm>
            <a:off x="3703320" y="42976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Colourful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3703320" y="480060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Optimistic, sunny, full of life — never muted or formal.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6400800" y="3931920"/>
            <a:ext cx="2743200" cy="2011680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8100000">
              <a:srgbClr val="000000">
                <a:alpha val="7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6400800" y="3931920"/>
            <a:ext cx="2743200" cy="73152"/>
          </a:xfrm>
          <a:prstGeom prst="rect">
            <a:avLst/>
          </a:prstGeom>
          <a:solidFill>
            <a:srgbClr val="F4A261"/>
          </a:solidFill>
          <a:ln/>
        </p:spPr>
      </p:sp>
      <p:sp>
        <p:nvSpPr>
          <p:cNvPr id="30" name="Text 28"/>
          <p:cNvSpPr/>
          <p:nvPr/>
        </p:nvSpPr>
        <p:spPr>
          <a:xfrm>
            <a:off x="6583680" y="42976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Thoughtful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6583680" y="480060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detail considered. Every gift feels chosen, not bought.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9281160" y="3931920"/>
            <a:ext cx="2743200" cy="2011680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8100000">
              <a:srgbClr val="000000">
                <a:alpha val="7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9281160" y="3931920"/>
            <a:ext cx="2743200" cy="73152"/>
          </a:xfrm>
          <a:prstGeom prst="rect">
            <a:avLst/>
          </a:prstGeom>
          <a:solidFill>
            <a:srgbClr val="A8D5A2"/>
          </a:solidFill>
          <a:ln/>
        </p:spPr>
      </p:sp>
      <p:sp>
        <p:nvSpPr>
          <p:cNvPr id="34" name="Text 32"/>
          <p:cNvSpPr/>
          <p:nvPr/>
        </p:nvSpPr>
        <p:spPr>
          <a:xfrm>
            <a:off x="9464040" y="42976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Celebratory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9464040" y="480060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for the happiest moments of the year.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8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rgbClr val="F77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COLOUR PALETTE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6400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i="1" dirty="0">
                <a:solidFill>
                  <a:srgbClr val="3D2C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Warm sunlight + Indian celebration + beautifully wrapped gifts.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640080" y="1280160"/>
            <a:ext cx="1783080" cy="2194560"/>
          </a:xfrm>
          <a:prstGeom prst="roundRect">
            <a:avLst>
              <a:gd name="adj" fmla="val 5128"/>
            </a:avLst>
          </a:prstGeom>
          <a:solidFill>
            <a:srgbClr val="F77F00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361188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Saffron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40080" y="3886200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#F77F00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2560320" y="1280160"/>
            <a:ext cx="1783080" cy="2194560"/>
          </a:xfrm>
          <a:prstGeom prst="roundRect">
            <a:avLst>
              <a:gd name="adj" fmla="val 5128"/>
            </a:avLst>
          </a:prstGeom>
          <a:solidFill>
            <a:srgbClr val="FF8C42"/>
          </a:solidFill>
          <a:ln/>
        </p:spPr>
      </p:sp>
      <p:sp>
        <p:nvSpPr>
          <p:cNvPr id="8" name="Text 6"/>
          <p:cNvSpPr/>
          <p:nvPr/>
        </p:nvSpPr>
        <p:spPr>
          <a:xfrm>
            <a:off x="2560320" y="361188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Warm Orange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2560320" y="3886200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#FF8C42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480560" y="1280160"/>
            <a:ext cx="1783080" cy="2194560"/>
          </a:xfrm>
          <a:prstGeom prst="roundRect">
            <a:avLst>
              <a:gd name="adj" fmla="val 5128"/>
            </a:avLst>
          </a:prstGeom>
          <a:solidFill>
            <a:srgbClr val="FF6B6B"/>
          </a:solidFill>
          <a:ln/>
        </p:spPr>
      </p:sp>
      <p:sp>
        <p:nvSpPr>
          <p:cNvPr id="11" name="Text 9"/>
          <p:cNvSpPr/>
          <p:nvPr/>
        </p:nvSpPr>
        <p:spPr>
          <a:xfrm>
            <a:off x="4480560" y="361188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Coral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480560" y="3886200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#FF6B6B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0" y="1280160"/>
            <a:ext cx="1783080" cy="2194560"/>
          </a:xfrm>
          <a:prstGeom prst="roundRect">
            <a:avLst>
              <a:gd name="adj" fmla="val 5128"/>
            </a:avLst>
          </a:prstGeom>
          <a:solidFill>
            <a:srgbClr val="F8C8DC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0" y="361188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 Pink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400800" y="3886200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#F8C8DC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8321040" y="1280160"/>
            <a:ext cx="1783080" cy="2194560"/>
          </a:xfrm>
          <a:prstGeom prst="roundRect">
            <a:avLst>
              <a:gd name="adj" fmla="val 5128"/>
            </a:avLst>
          </a:prstGeom>
          <a:solidFill>
            <a:srgbClr val="C41E3A"/>
          </a:solidFill>
          <a:ln/>
        </p:spPr>
      </p:sp>
      <p:sp>
        <p:nvSpPr>
          <p:cNvPr id="17" name="Text 15"/>
          <p:cNvSpPr/>
          <p:nvPr/>
        </p:nvSpPr>
        <p:spPr>
          <a:xfrm>
            <a:off x="8321040" y="361188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Red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321040" y="3886200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#C41E3A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10241280" y="1280160"/>
            <a:ext cx="1783080" cy="2194560"/>
          </a:xfrm>
          <a:prstGeom prst="roundRect">
            <a:avLst>
              <a:gd name="adj" fmla="val 5128"/>
            </a:avLst>
          </a:prstGeom>
          <a:solidFill>
            <a:srgbClr val="F4A261"/>
          </a:solidFill>
          <a:ln/>
        </p:spPr>
      </p:sp>
      <p:sp>
        <p:nvSpPr>
          <p:cNvPr id="20" name="Text 18"/>
          <p:cNvSpPr/>
          <p:nvPr/>
        </p:nvSpPr>
        <p:spPr>
          <a:xfrm>
            <a:off x="10241280" y="361188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Marigold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0241280" y="3886200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#F4A261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40080" y="43891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F77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NEUTRALS &amp; ACCENTS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40080" y="4754880"/>
            <a:ext cx="1783080" cy="1188720"/>
          </a:xfrm>
          <a:prstGeom prst="roundRect">
            <a:avLst>
              <a:gd name="adj" fmla="val 6154"/>
            </a:avLst>
          </a:prstGeom>
          <a:solidFill>
            <a:srgbClr val="FFF8E7"/>
          </a:solidFill>
          <a:ln w="12700">
            <a:solidFill>
              <a:srgbClr val="E8DFD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40080" y="6035040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Cream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40080" y="6263640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#FFF8E7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2560320" y="4754880"/>
            <a:ext cx="1783080" cy="1188720"/>
          </a:xfrm>
          <a:prstGeom prst="roundRect">
            <a:avLst>
              <a:gd name="adj" fmla="val 6154"/>
            </a:avLst>
          </a:prstGeom>
          <a:solidFill>
            <a:srgbClr val="FDF6E3"/>
          </a:solidFill>
          <a:ln w="12700">
            <a:solidFill>
              <a:srgbClr val="E8DFD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560320" y="6035040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Warm Ivory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2560320" y="6263640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#FDF6E3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4480560" y="4754880"/>
            <a:ext cx="1783080" cy="1188720"/>
          </a:xfrm>
          <a:prstGeom prst="roundRect">
            <a:avLst>
              <a:gd name="adj" fmla="val 6154"/>
            </a:avLst>
          </a:prstGeom>
          <a:solidFill>
            <a:srgbClr val="A8D5A2"/>
          </a:solidFill>
          <a:ln/>
        </p:spPr>
      </p:sp>
      <p:sp>
        <p:nvSpPr>
          <p:cNvPr id="30" name="Text 28"/>
          <p:cNvSpPr/>
          <p:nvPr/>
        </p:nvSpPr>
        <p:spPr>
          <a:xfrm>
            <a:off x="4480560" y="6035040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 Green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4480560" y="6263640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#A8D5A2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6400800" y="4754880"/>
            <a:ext cx="1783080" cy="1188720"/>
          </a:xfrm>
          <a:prstGeom prst="roundRect">
            <a:avLst>
              <a:gd name="adj" fmla="val 6154"/>
            </a:avLst>
          </a:prstGeom>
          <a:solidFill>
            <a:srgbClr val="90A955"/>
          </a:solidFill>
          <a:ln/>
        </p:spPr>
      </p:sp>
      <p:sp>
        <p:nvSpPr>
          <p:cNvPr id="33" name="Text 31"/>
          <p:cNvSpPr/>
          <p:nvPr/>
        </p:nvSpPr>
        <p:spPr>
          <a:xfrm>
            <a:off x="6400800" y="6035040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Sage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6400800" y="6263640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#90A955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8321040" y="4754880"/>
            <a:ext cx="1783080" cy="1188720"/>
          </a:xfrm>
          <a:prstGeom prst="roundRect">
            <a:avLst>
              <a:gd name="adj" fmla="val 6154"/>
            </a:avLst>
          </a:prstGeom>
          <a:solidFill>
            <a:srgbClr val="8B5E3C"/>
          </a:solidFill>
          <a:ln/>
        </p:spPr>
      </p:sp>
      <p:sp>
        <p:nvSpPr>
          <p:cNvPr id="36" name="Text 34"/>
          <p:cNvSpPr/>
          <p:nvPr/>
        </p:nvSpPr>
        <p:spPr>
          <a:xfrm>
            <a:off x="8321040" y="6035040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Warm Brown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8321040" y="6263640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#8B5E3C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10241280" y="4754880"/>
            <a:ext cx="1783080" cy="1188720"/>
          </a:xfrm>
          <a:prstGeom prst="roundRect">
            <a:avLst>
              <a:gd name="adj" fmla="val 6154"/>
            </a:avLst>
          </a:prstGeom>
          <a:solidFill>
            <a:srgbClr val="3D2C29"/>
          </a:solidFill>
          <a:ln/>
        </p:spPr>
      </p:sp>
      <p:sp>
        <p:nvSpPr>
          <p:cNvPr id="39" name="Text 37"/>
          <p:cNvSpPr/>
          <p:nvPr/>
        </p:nvSpPr>
        <p:spPr>
          <a:xfrm>
            <a:off x="10241280" y="6035040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Charcoal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10241280" y="6263640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#3D2C29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8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normAutofit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rgbClr val="F77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TYPOGRAPHY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6400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i="1" dirty="0">
                <a:solidFill>
                  <a:srgbClr val="3D2C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Friendly + modern + expressive.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640080" y="1280160"/>
            <a:ext cx="5394960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8100000">
              <a:srgbClr val="000000">
                <a:alpha val="6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14400" y="146304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rgbClr val="F77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SERIF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14400" y="1828800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3D2C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Georgia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914400" y="2468880"/>
            <a:ext cx="4846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Elegant, warm, contemporary. Used for headlines, brand statements, and emotional moments. Feels sophisticated without becoming corporate.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309360" y="1280160"/>
            <a:ext cx="5212080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8100000">
              <a:srgbClr val="000000">
                <a:alpha val="6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6583680" y="14630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rgbClr val="F77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SECONDARY SANS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583680" y="18288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Calibri / Inter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6583680" y="2468880"/>
            <a:ext cx="4754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Clean, friendly, highly legible. Body text, UI, product details, and supporting copy. Modern without being cold.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3931920"/>
            <a:ext cx="10972800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8100000">
              <a:srgbClr val="000000">
                <a:alpha val="6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914400" y="41148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rgbClr val="F77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OCCASIONAL DISPLAY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914400" y="4526280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i="1" dirty="0">
                <a:solidFill>
                  <a:srgbClr val="C41E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Playful lettering for special moments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914400" y="5120640"/>
            <a:ext cx="10424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sparingly for campaign headlines, social media moments, and gift packaging. Never generic festival fonts. Never excessive calligraphy. Always joyful, never childish.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8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normAutofit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rgbClr val="F77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 LANGUAGE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6400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i="1" dirty="0">
                <a:solidFill>
                  <a:srgbClr val="3D2C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Indian tradition × modern graphic design × joyful gifting culture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640080" y="1280160"/>
            <a:ext cx="361188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8100000">
              <a:srgbClr val="000000">
                <a:alpha val="6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1554480"/>
            <a:ext cx="411480" cy="411480"/>
          </a:xfrm>
          <a:prstGeom prst="ellipse">
            <a:avLst/>
          </a:prstGeom>
          <a:solidFill>
            <a:srgbClr val="F77F00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1600200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417320" y="160020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Rakhi Threads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68680" y="2194560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Delicate illustrated threads that appear as subtle borders, dividers, or accents — never literal product shots only.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434840" y="1280160"/>
            <a:ext cx="361188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8100000">
              <a:srgbClr val="000000">
                <a:alpha val="6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663440" y="1554480"/>
            <a:ext cx="411480" cy="411480"/>
          </a:xfrm>
          <a:prstGeom prst="ellipse">
            <a:avLst/>
          </a:prstGeom>
          <a:solidFill>
            <a:srgbClr val="FF6B6B"/>
          </a:solidFill>
          <a:ln/>
        </p:spPr>
      </p:sp>
      <p:sp>
        <p:nvSpPr>
          <p:cNvPr id="11" name="Text 9"/>
          <p:cNvSpPr/>
          <p:nvPr/>
        </p:nvSpPr>
        <p:spPr>
          <a:xfrm>
            <a:off x="4663440" y="1600200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212080" y="160020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Floral Accents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663440" y="2194560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Marigold, jasmine, and soft petals used as soft decorative punctuation — not full backgrounds.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229600" y="1280160"/>
            <a:ext cx="361188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8100000">
              <a:srgbClr val="000000">
                <a:alpha val="6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458200" y="1554480"/>
            <a:ext cx="411480" cy="411480"/>
          </a:xfrm>
          <a:prstGeom prst="ellipse">
            <a:avLst/>
          </a:prstGeom>
          <a:solidFill>
            <a:srgbClr val="F4A261"/>
          </a:solidFill>
          <a:ln/>
        </p:spPr>
      </p:sp>
      <p:sp>
        <p:nvSpPr>
          <p:cNvPr id="16" name="Text 14"/>
          <p:cNvSpPr/>
          <p:nvPr/>
        </p:nvSpPr>
        <p:spPr>
          <a:xfrm>
            <a:off x="8458200" y="1600200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9006840" y="160020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Festive Ribbons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458200" y="2194560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Gentle ribbon curves and gift-wrap textures that suggest anticipation and care.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40080" y="3840480"/>
            <a:ext cx="361188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8100000">
              <a:srgbClr val="000000">
                <a:alpha val="6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68680" y="4114800"/>
            <a:ext cx="411480" cy="411480"/>
          </a:xfrm>
          <a:prstGeom prst="ellipse">
            <a:avLst/>
          </a:prstGeom>
          <a:solidFill>
            <a:srgbClr val="A8D5A2"/>
          </a:solidFill>
          <a:ln/>
        </p:spPr>
      </p:sp>
      <p:sp>
        <p:nvSpPr>
          <p:cNvPr id="21" name="Text 19"/>
          <p:cNvSpPr/>
          <p:nvPr/>
        </p:nvSpPr>
        <p:spPr>
          <a:xfrm>
            <a:off x="868680" y="4160520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417320" y="41605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Geometric Motifs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68680" y="4754880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Tiny, refined Indian-inspired patterns used sparingly as pattern fills or edge details.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434840" y="3840480"/>
            <a:ext cx="361188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8100000">
              <a:srgbClr val="000000">
                <a:alpha val="6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4663440" y="4114800"/>
            <a:ext cx="411480" cy="411480"/>
          </a:xfrm>
          <a:prstGeom prst="ellipse">
            <a:avLst/>
          </a:prstGeom>
          <a:solidFill>
            <a:srgbClr val="C41E3A"/>
          </a:solidFill>
          <a:ln/>
        </p:spPr>
      </p:sp>
      <p:sp>
        <p:nvSpPr>
          <p:cNvPr id="26" name="Text 24"/>
          <p:cNvSpPr/>
          <p:nvPr/>
        </p:nvSpPr>
        <p:spPr>
          <a:xfrm>
            <a:off x="4663440" y="4160520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5212080" y="41605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Confetti &amp; Sparks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4663440" y="4754880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Soft, warm confetti moments for celebration — elegant, never chaotic.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8229600" y="3840480"/>
            <a:ext cx="361188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8100000">
              <a:srgbClr val="000000">
                <a:alpha val="6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8458200" y="4114800"/>
            <a:ext cx="411480" cy="411480"/>
          </a:xfrm>
          <a:prstGeom prst="ellipse">
            <a:avLst/>
          </a:prstGeom>
          <a:solidFill>
            <a:srgbClr val="FF8C42"/>
          </a:solidFill>
          <a:ln/>
        </p:spPr>
      </p:sp>
      <p:sp>
        <p:nvSpPr>
          <p:cNvPr id="31" name="Text 29"/>
          <p:cNvSpPr/>
          <p:nvPr/>
        </p:nvSpPr>
        <p:spPr>
          <a:xfrm>
            <a:off x="8458200" y="4160520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9006840" y="41605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Handwritten Touches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8458200" y="4754880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Occasional handwritten-style notes and signatures that feel personal and human.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8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normAutofit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rgbClr val="F77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 DIRECTION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6400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i="1" dirty="0">
                <a:solidFill>
                  <a:srgbClr val="3D2C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Simple. Warm. Memorable.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640080" y="1280160"/>
            <a:ext cx="5486400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8100000">
              <a:srgbClr val="000000">
                <a:alpha val="6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14400" y="146304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rgbClr val="F77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WORDMARK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14400" y="1965960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C41E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SNEHA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914400" y="274320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Clean serif wordmark. Soft, approachable letterforms. Optional subtle thread motif underlining the name on special applications.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355080" y="1280160"/>
            <a:ext cx="5212080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8100000">
              <a:srgbClr val="000000">
                <a:alpha val="6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6629400" y="14630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rgbClr val="F77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SYMBOL CONCEPT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229600" y="1920240"/>
            <a:ext cx="914400" cy="914400"/>
          </a:xfrm>
          <a:prstGeom prst="ellipse">
            <a:avLst/>
          </a:prstGeom>
          <a:solidFill>
            <a:srgbClr val="FF6B6B"/>
          </a:solidFill>
          <a:ln/>
        </p:spPr>
      </p:sp>
      <p:sp>
        <p:nvSpPr>
          <p:cNvPr id="11" name="Shape 9"/>
          <p:cNvSpPr/>
          <p:nvPr/>
        </p:nvSpPr>
        <p:spPr>
          <a:xfrm>
            <a:off x="8549640" y="2148840"/>
            <a:ext cx="274320" cy="274320"/>
          </a:xfrm>
          <a:prstGeom prst="ellipse">
            <a:avLst/>
          </a:prstGeom>
          <a:solidFill>
            <a:srgbClr val="FFF8E7"/>
          </a:solidFill>
          <a:ln/>
        </p:spPr>
      </p:sp>
      <p:sp>
        <p:nvSpPr>
          <p:cNvPr id="12" name="Text 10"/>
          <p:cNvSpPr/>
          <p:nvPr/>
        </p:nvSpPr>
        <p:spPr>
          <a:xfrm>
            <a:off x="6629400" y="30175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gentle abstract form: two interwoven curves suggesting a thread and a bond. Soft, not literal. Works at small sizes.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40080" y="3931920"/>
            <a:ext cx="10972800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8100000">
              <a:srgbClr val="000000">
                <a:alpha val="6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914400" y="41148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rgbClr val="F77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 PRINCIPLES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14400" y="457200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space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914400" y="484632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 padding equal to the height of the ‘S’ around the mark.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217920" y="457200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Colour versions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217920" y="484632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deep red on cream. White on deep red or coral. Soft versions for packaging.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14400" y="534924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914400" y="562356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stretch, never add heavy drop shadows, never place on busy traditional patterns.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217920" y="534924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Tone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217920" y="562356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warm and human. Never cold, corporate, or overly formal.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8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normAutofit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rgbClr val="F77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WORLD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6400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i="1" dirty="0">
                <a:solidFill>
                  <a:srgbClr val="3D2C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Beautifully curated, never mass-produced.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640080" y="1234440"/>
            <a:ext cx="2743200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8100000">
              <a:srgbClr val="000000">
                <a:alpha val="6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0080" y="1234440"/>
            <a:ext cx="2743200" cy="91440"/>
          </a:xfrm>
          <a:prstGeom prst="rect">
            <a:avLst/>
          </a:prstGeom>
          <a:solidFill>
            <a:srgbClr val="F77F00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60020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Rakhis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2194560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Thoughtfully designed threads and motifs. Elegant, contemporary, full of quiet meaning.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20440" y="1234440"/>
            <a:ext cx="2743200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8100000">
              <a:srgbClr val="000000">
                <a:alpha val="6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520440" y="1234440"/>
            <a:ext cx="2743200" cy="91440"/>
          </a:xfrm>
          <a:prstGeom prst="rect">
            <a:avLst/>
          </a:prstGeom>
          <a:solidFill>
            <a:srgbClr val="FF6B6B"/>
          </a:solidFill>
          <a:ln/>
        </p:spPr>
      </p:sp>
      <p:sp>
        <p:nvSpPr>
          <p:cNvPr id="10" name="Text 8"/>
          <p:cNvSpPr/>
          <p:nvPr/>
        </p:nvSpPr>
        <p:spPr>
          <a:xfrm>
            <a:off x="3703320" y="160020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Sibling Gift Boxes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703320" y="2194560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Curated sets for brothers and sisters — playful, personal, ready to open.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400800" y="1234440"/>
            <a:ext cx="2743200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8100000">
              <a:srgbClr val="000000">
                <a:alpha val="6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400800" y="1234440"/>
            <a:ext cx="2743200" cy="91440"/>
          </a:xfrm>
          <a:prstGeom prst="rect">
            <a:avLst/>
          </a:prstGeom>
          <a:solidFill>
            <a:srgbClr val="F4A261"/>
          </a:solidFill>
          <a:ln/>
        </p:spPr>
      </p:sp>
      <p:sp>
        <p:nvSpPr>
          <p:cNvPr id="14" name="Text 12"/>
          <p:cNvSpPr/>
          <p:nvPr/>
        </p:nvSpPr>
        <p:spPr>
          <a:xfrm>
            <a:off x="6583680" y="160020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Personalised Gifts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583680" y="2194560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Names, messages, small keepsakes that turn a gift into a memory.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281160" y="1234440"/>
            <a:ext cx="2743200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8100000">
              <a:srgbClr val="000000">
                <a:alpha val="6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9281160" y="1234440"/>
            <a:ext cx="2743200" cy="91440"/>
          </a:xfrm>
          <a:prstGeom prst="rect">
            <a:avLst/>
          </a:prstGeom>
          <a:solidFill>
            <a:srgbClr val="A8D5A2"/>
          </a:solidFill>
          <a:ln/>
        </p:spPr>
      </p:sp>
      <p:sp>
        <p:nvSpPr>
          <p:cNvPr id="18" name="Text 16"/>
          <p:cNvSpPr/>
          <p:nvPr/>
        </p:nvSpPr>
        <p:spPr>
          <a:xfrm>
            <a:off x="9464040" y="160020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Sweets &amp; Chocolates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464040" y="2194560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Beautiful, shareable, festive — never ordinary packaging.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40080" y="3840480"/>
            <a:ext cx="2743200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8100000">
              <a:srgbClr val="000000">
                <a:alpha val="6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640080" y="3840480"/>
            <a:ext cx="2743200" cy="91440"/>
          </a:xfrm>
          <a:prstGeom prst="rect">
            <a:avLst/>
          </a:prstGeom>
          <a:solidFill>
            <a:srgbClr val="C41E3A"/>
          </a:solidFill>
          <a:ln/>
        </p:spPr>
      </p:sp>
      <p:sp>
        <p:nvSpPr>
          <p:cNvPr id="22" name="Text 20"/>
          <p:cNvSpPr/>
          <p:nvPr/>
        </p:nvSpPr>
        <p:spPr>
          <a:xfrm>
            <a:off x="822960" y="42062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Handwritten Cards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22960" y="4800600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Cards that feel written by hand. Space for real words between siblings.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3520440" y="3840480"/>
            <a:ext cx="2743200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8100000">
              <a:srgbClr val="000000">
                <a:alpha val="6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3520440" y="3840480"/>
            <a:ext cx="2743200" cy="91440"/>
          </a:xfrm>
          <a:prstGeom prst="rect">
            <a:avLst/>
          </a:prstGeom>
          <a:solidFill>
            <a:srgbClr val="FF8C42"/>
          </a:solidFill>
          <a:ln/>
        </p:spPr>
      </p:sp>
      <p:sp>
        <p:nvSpPr>
          <p:cNvPr id="26" name="Text 24"/>
          <p:cNvSpPr/>
          <p:nvPr/>
        </p:nvSpPr>
        <p:spPr>
          <a:xfrm>
            <a:off x="3703320" y="42062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Celebration Bundles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3703320" y="4800600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moments in a box — rakhi + gift + sweet + note.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6400800" y="3840480"/>
            <a:ext cx="2743200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8100000">
              <a:srgbClr val="000000">
                <a:alpha val="6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6400800" y="3840480"/>
            <a:ext cx="2743200" cy="91440"/>
          </a:xfrm>
          <a:prstGeom prst="rect">
            <a:avLst/>
          </a:prstGeom>
          <a:solidFill>
            <a:srgbClr val="F8C8DC"/>
          </a:solidFill>
          <a:ln/>
        </p:spPr>
      </p:sp>
      <p:sp>
        <p:nvSpPr>
          <p:cNvPr id="30" name="Text 28"/>
          <p:cNvSpPr/>
          <p:nvPr/>
        </p:nvSpPr>
        <p:spPr>
          <a:xfrm>
            <a:off x="6583680" y="42062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Premium Wrapping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6583680" y="4800600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Tissue, ribbon, seals, and paper that make the unwrapping part of the joy.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9281160" y="3840480"/>
            <a:ext cx="2743200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8100000">
              <a:srgbClr val="000000">
                <a:alpha val="6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9281160" y="3840480"/>
            <a:ext cx="2743200" cy="91440"/>
          </a:xfrm>
          <a:prstGeom prst="rect">
            <a:avLst/>
          </a:prstGeom>
          <a:solidFill>
            <a:srgbClr val="90A955"/>
          </a:solidFill>
          <a:ln/>
        </p:spPr>
      </p:sp>
      <p:sp>
        <p:nvSpPr>
          <p:cNvPr id="34" name="Text 32"/>
          <p:cNvSpPr/>
          <p:nvPr/>
        </p:nvSpPr>
        <p:spPr>
          <a:xfrm>
            <a:off x="9464040" y="42062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Keepsakes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9464040" y="4800600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objects meant to last beyond the day — a reminder of the bond.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8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normAutofit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rgbClr val="F77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PHOTOGRAPHY DIRECTION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6400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i="1" dirty="0">
                <a:solidFill>
                  <a:srgbClr val="3D2C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Bright. Warm. Joyful. Tactile.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640080" y="1234440"/>
            <a:ext cx="5394960" cy="5029200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8100000">
              <a:srgbClr val="000000">
                <a:alpha val="6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14400" y="146304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spc="150" kern="0" dirty="0">
                <a:solidFill>
                  <a:srgbClr val="F77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PHOTOGRAPHY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1005840" y="2011680"/>
            <a:ext cx="164592" cy="164592"/>
          </a:xfrm>
          <a:prstGeom prst="ellipse">
            <a:avLst/>
          </a:prstGeom>
          <a:solidFill>
            <a:srgbClr val="FF6B6B"/>
          </a:solidFill>
          <a:ln/>
        </p:spPr>
      </p:sp>
      <p:sp>
        <p:nvSpPr>
          <p:cNvPr id="7" name="Text 5"/>
          <p:cNvSpPr/>
          <p:nvPr/>
        </p:nvSpPr>
        <p:spPr>
          <a:xfrm>
            <a:off x="1371600" y="1938528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 sunlight or warm studio light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1005840" y="2514600"/>
            <a:ext cx="164592" cy="164592"/>
          </a:xfrm>
          <a:prstGeom prst="ellipse">
            <a:avLst/>
          </a:prstGeom>
          <a:solidFill>
            <a:srgbClr val="FF6B6B"/>
          </a:solidFill>
          <a:ln/>
        </p:spPr>
      </p:sp>
      <p:sp>
        <p:nvSpPr>
          <p:cNvPr id="9" name="Text 7"/>
          <p:cNvSpPr/>
          <p:nvPr/>
        </p:nvSpPr>
        <p:spPr>
          <a:xfrm>
            <a:off x="1371600" y="2441448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Colourful surfaces — never pure white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1005840" y="3017520"/>
            <a:ext cx="164592" cy="164592"/>
          </a:xfrm>
          <a:prstGeom prst="ellipse">
            <a:avLst/>
          </a:prstGeom>
          <a:solidFill>
            <a:srgbClr val="FF6B6B"/>
          </a:solidFill>
          <a:ln/>
        </p:spPr>
      </p:sp>
      <p:sp>
        <p:nvSpPr>
          <p:cNvPr id="11" name="Text 9"/>
          <p:cNvSpPr/>
          <p:nvPr/>
        </p:nvSpPr>
        <p:spPr>
          <a:xfrm>
            <a:off x="1371600" y="2944368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Flowers, ribbons, paper, fabric textures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1005840" y="3520440"/>
            <a:ext cx="164592" cy="164592"/>
          </a:xfrm>
          <a:prstGeom prst="ellipse">
            <a:avLst/>
          </a:prstGeom>
          <a:solidFill>
            <a:srgbClr val="FF6B6B"/>
          </a:solidFill>
          <a:ln/>
        </p:spPr>
      </p:sp>
      <p:sp>
        <p:nvSpPr>
          <p:cNvPr id="13" name="Text 11"/>
          <p:cNvSpPr/>
          <p:nvPr/>
        </p:nvSpPr>
        <p:spPr>
          <a:xfrm>
            <a:off x="1371600" y="3447288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 details of threads, seals, cards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1005840" y="4023360"/>
            <a:ext cx="164592" cy="164592"/>
          </a:xfrm>
          <a:prstGeom prst="ellipse">
            <a:avLst/>
          </a:prstGeom>
          <a:solidFill>
            <a:srgbClr val="FF6B6B"/>
          </a:solidFill>
          <a:ln/>
        </p:spPr>
      </p:sp>
      <p:sp>
        <p:nvSpPr>
          <p:cNvPr id="15" name="Text 13"/>
          <p:cNvSpPr/>
          <p:nvPr/>
        </p:nvSpPr>
        <p:spPr>
          <a:xfrm>
            <a:off x="1371600" y="3950208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Gifts that feel ready to be opened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1005840" y="4526280"/>
            <a:ext cx="164592" cy="164592"/>
          </a:xfrm>
          <a:prstGeom prst="ellipse">
            <a:avLst/>
          </a:prstGeom>
          <a:solidFill>
            <a:srgbClr val="FF6B6B"/>
          </a:solidFill>
          <a:ln/>
        </p:spPr>
      </p:sp>
      <p:sp>
        <p:nvSpPr>
          <p:cNvPr id="17" name="Text 15"/>
          <p:cNvSpPr/>
          <p:nvPr/>
        </p:nvSpPr>
        <p:spPr>
          <a:xfrm>
            <a:off x="1371600" y="4453128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Subtle Indian decorative elements only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1005840" y="5029200"/>
            <a:ext cx="164592" cy="164592"/>
          </a:xfrm>
          <a:prstGeom prst="ellipse">
            <a:avLst/>
          </a:prstGeom>
          <a:solidFill>
            <a:srgbClr val="FF6B6B"/>
          </a:solidFill>
          <a:ln/>
        </p:spPr>
      </p:sp>
      <p:sp>
        <p:nvSpPr>
          <p:cNvPr id="19" name="Text 17"/>
          <p:cNvSpPr/>
          <p:nvPr/>
        </p:nvSpPr>
        <p:spPr>
          <a:xfrm>
            <a:off x="1371600" y="4956048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 sterile e-commerce white backgrounds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6309360" y="1234440"/>
            <a:ext cx="5212080" cy="5029200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8100000">
              <a:srgbClr val="000000">
                <a:alpha val="6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6583680" y="146304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spc="150" kern="0" dirty="0">
                <a:solidFill>
                  <a:srgbClr val="F77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 MOMENTS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675120" y="2011680"/>
            <a:ext cx="164592" cy="164592"/>
          </a:xfrm>
          <a:prstGeom prst="ellipse">
            <a:avLst/>
          </a:prstGeom>
          <a:solidFill>
            <a:srgbClr val="F77F00"/>
          </a:solidFill>
          <a:ln/>
        </p:spPr>
      </p:sp>
      <p:sp>
        <p:nvSpPr>
          <p:cNvPr id="23" name="Text 21"/>
          <p:cNvSpPr/>
          <p:nvPr/>
        </p:nvSpPr>
        <p:spPr>
          <a:xfrm>
            <a:off x="7040880" y="1938528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Siblings laughing together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6675120" y="2514600"/>
            <a:ext cx="164592" cy="164592"/>
          </a:xfrm>
          <a:prstGeom prst="ellipse">
            <a:avLst/>
          </a:prstGeom>
          <a:solidFill>
            <a:srgbClr val="F77F00"/>
          </a:solidFill>
          <a:ln/>
        </p:spPr>
      </p:sp>
      <p:sp>
        <p:nvSpPr>
          <p:cNvPr id="25" name="Text 23"/>
          <p:cNvSpPr/>
          <p:nvPr/>
        </p:nvSpPr>
        <p:spPr>
          <a:xfrm>
            <a:off x="7040880" y="2441448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Tying the rakhi — real hands, real focus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6675120" y="3017520"/>
            <a:ext cx="164592" cy="164592"/>
          </a:xfrm>
          <a:prstGeom prst="ellipse">
            <a:avLst/>
          </a:prstGeom>
          <a:solidFill>
            <a:srgbClr val="F77F00"/>
          </a:solidFill>
          <a:ln/>
        </p:spPr>
      </p:sp>
      <p:sp>
        <p:nvSpPr>
          <p:cNvPr id="27" name="Text 25"/>
          <p:cNvSpPr/>
          <p:nvPr/>
        </p:nvSpPr>
        <p:spPr>
          <a:xfrm>
            <a:off x="7040880" y="2944368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Exchanging gifts with genuine surprise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6675120" y="3520440"/>
            <a:ext cx="164592" cy="164592"/>
          </a:xfrm>
          <a:prstGeom prst="ellipse">
            <a:avLst/>
          </a:prstGeom>
          <a:solidFill>
            <a:srgbClr val="F77F00"/>
          </a:solidFill>
          <a:ln/>
        </p:spPr>
      </p:sp>
      <p:sp>
        <p:nvSpPr>
          <p:cNvPr id="29" name="Text 27"/>
          <p:cNvSpPr/>
          <p:nvPr/>
        </p:nvSpPr>
        <p:spPr>
          <a:xfrm>
            <a:off x="7040880" y="3447288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Opening packages with anticipation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6675120" y="4023360"/>
            <a:ext cx="164592" cy="164592"/>
          </a:xfrm>
          <a:prstGeom prst="ellipse">
            <a:avLst/>
          </a:prstGeom>
          <a:solidFill>
            <a:srgbClr val="F77F00"/>
          </a:solidFill>
          <a:ln/>
        </p:spPr>
      </p:sp>
      <p:sp>
        <p:nvSpPr>
          <p:cNvPr id="31" name="Text 29"/>
          <p:cNvSpPr/>
          <p:nvPr/>
        </p:nvSpPr>
        <p:spPr>
          <a:xfrm>
            <a:off x="7040880" y="3950208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Playful teasing and eye contact</a:t>
            </a:r>
            <a:endParaRPr lang="en-US" sz="1400" dirty="0"/>
          </a:p>
        </p:txBody>
      </p:sp>
      <p:sp>
        <p:nvSpPr>
          <p:cNvPr id="32" name="Shape 30"/>
          <p:cNvSpPr/>
          <p:nvPr/>
        </p:nvSpPr>
        <p:spPr>
          <a:xfrm>
            <a:off x="6675120" y="4526280"/>
            <a:ext cx="164592" cy="164592"/>
          </a:xfrm>
          <a:prstGeom prst="ellipse">
            <a:avLst/>
          </a:prstGeom>
          <a:solidFill>
            <a:srgbClr val="F77F00"/>
          </a:solidFill>
          <a:ln/>
        </p:spPr>
      </p:sp>
      <p:sp>
        <p:nvSpPr>
          <p:cNvPr id="33" name="Text 31"/>
          <p:cNvSpPr/>
          <p:nvPr/>
        </p:nvSpPr>
        <p:spPr>
          <a:xfrm>
            <a:off x="7040880" y="4453128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Warm hugs and quiet togetherness</a:t>
            </a:r>
            <a:endParaRPr lang="en-US" sz="1400" dirty="0"/>
          </a:p>
        </p:txBody>
      </p:sp>
      <p:sp>
        <p:nvSpPr>
          <p:cNvPr id="34" name="Shape 32"/>
          <p:cNvSpPr/>
          <p:nvPr/>
        </p:nvSpPr>
        <p:spPr>
          <a:xfrm>
            <a:off x="6675120" y="5029200"/>
            <a:ext cx="164592" cy="164592"/>
          </a:xfrm>
          <a:prstGeom prst="ellipse">
            <a:avLst/>
          </a:prstGeom>
          <a:solidFill>
            <a:srgbClr val="F77F00"/>
          </a:solidFill>
          <a:ln/>
        </p:spPr>
      </p:sp>
      <p:sp>
        <p:nvSpPr>
          <p:cNvPr id="35" name="Text 33"/>
          <p:cNvSpPr/>
          <p:nvPr/>
        </p:nvSpPr>
        <p:spPr>
          <a:xfrm>
            <a:off x="7040880" y="4956048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 expressions — never stock smiles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8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normAutofit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rgbClr val="F77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WEBSITE EXPERIENCE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6400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i="1" dirty="0">
                <a:solidFill>
                  <a:srgbClr val="3D2C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Immersive. Joyful. Effortlessly navigable.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640080" y="1188720"/>
            <a:ext cx="10972800" cy="2194560"/>
          </a:xfrm>
          <a:prstGeom prst="roundRect">
            <a:avLst>
              <a:gd name="adj" fmla="val 5000"/>
            </a:avLst>
          </a:prstGeom>
          <a:solidFill>
            <a:srgbClr val="C41E3A"/>
          </a:solidFill>
          <a:ln/>
        </p:spPr>
      </p:sp>
      <p:sp>
        <p:nvSpPr>
          <p:cNvPr id="5" name="Text 3"/>
          <p:cNvSpPr/>
          <p:nvPr/>
        </p:nvSpPr>
        <p:spPr>
          <a:xfrm>
            <a:off x="1005840" y="1417320"/>
            <a:ext cx="10241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F8C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HERO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005840" y="1828800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the bond that grew up with you.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1005840" y="242316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E5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Celebrate the chaos, laughter and love that only siblings understand.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05840" y="2926080"/>
            <a:ext cx="10241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4A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CTA  →  Explore the Celebration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80" y="365760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F77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JOURNEY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40080" y="4069080"/>
            <a:ext cx="210312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9050">
            <a:solidFill>
              <a:srgbClr val="F77F0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41605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Rakhis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2926080" y="4069080"/>
            <a:ext cx="210312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9050">
            <a:solidFill>
              <a:srgbClr val="F77F0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926080" y="41605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Gifts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212080" y="4069080"/>
            <a:ext cx="210312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9050">
            <a:solidFill>
              <a:srgbClr val="F77F0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212080" y="41605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Hampers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7498080" y="4069080"/>
            <a:ext cx="210312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9050">
            <a:solidFill>
              <a:srgbClr val="F77F0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498080" y="41605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Personalised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9784080" y="4069080"/>
            <a:ext cx="210312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9050">
            <a:solidFill>
              <a:srgbClr val="F77F0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784080" y="41605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Story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40080" y="502920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Subtle animations: floating festive elements · gentle ribbon movement · gift-opening interactions · smooth scroll reveals · warm hover states · soft confetti moments. Always elegant, never gimmicky.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40080" y="585216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i="1" dirty="0">
                <a:solidFill>
                  <a:srgbClr val="3D2C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website should feel like opening a beautifully wrapped gift — full of anticipation and warmth.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8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normAutofit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rgbClr val="F77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MEDIA SYSTEM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6400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i="1" dirty="0">
                <a:solidFill>
                  <a:srgbClr val="3D2C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recognisable system across every format.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640080" y="1188720"/>
            <a:ext cx="1097280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0080" y="1188720"/>
            <a:ext cx="109728" cy="1143000"/>
          </a:xfrm>
          <a:prstGeom prst="rect">
            <a:avLst/>
          </a:prstGeom>
          <a:solidFill>
            <a:srgbClr val="F77F00"/>
          </a:solidFill>
          <a:ln/>
        </p:spPr>
      </p:sp>
      <p:sp>
        <p:nvSpPr>
          <p:cNvPr id="6" name="Text 4"/>
          <p:cNvSpPr/>
          <p:nvPr/>
        </p:nvSpPr>
        <p:spPr>
          <a:xfrm>
            <a:off x="1097280" y="13716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Instagram Posts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97280" y="173736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Square and 4:5 frames. Warm product stills, sibling moments, short brand stories, colour fields with elegant typography.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40080" y="2468880"/>
            <a:ext cx="1097280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5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0080" y="2468880"/>
            <a:ext cx="109728" cy="1143000"/>
          </a:xfrm>
          <a:prstGeom prst="rect">
            <a:avLst/>
          </a:prstGeom>
          <a:solidFill>
            <a:srgbClr val="FF6B6B"/>
          </a:solidFill>
          <a:ln/>
        </p:spPr>
      </p:sp>
      <p:sp>
        <p:nvSpPr>
          <p:cNvPr id="10" name="Text 8"/>
          <p:cNvSpPr/>
          <p:nvPr/>
        </p:nvSpPr>
        <p:spPr>
          <a:xfrm>
            <a:off x="1097280" y="265176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Stories &amp; Reels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97280" y="301752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Vertical, fast, joyful. Quick gift reveals, behind-the-scenes wrapping, soft motion of ribbons and petals.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3749040"/>
            <a:ext cx="1097280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5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40080" y="3749040"/>
            <a:ext cx="109728" cy="1143000"/>
          </a:xfrm>
          <a:prstGeom prst="rect">
            <a:avLst/>
          </a:prstGeom>
          <a:solidFill>
            <a:srgbClr val="F4A261"/>
          </a:solidFill>
          <a:ln/>
        </p:spPr>
      </p:sp>
      <p:sp>
        <p:nvSpPr>
          <p:cNvPr id="14" name="Text 12"/>
          <p:cNvSpPr/>
          <p:nvPr/>
        </p:nvSpPr>
        <p:spPr>
          <a:xfrm>
            <a:off x="1097280" y="3931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Pinterest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97280" y="42976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Vertical aspirational boards. Gift styling, colour stories, packaging details, mood boards of celebration.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40080" y="5029200"/>
            <a:ext cx="1097280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5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40080" y="5029200"/>
            <a:ext cx="109728" cy="1143000"/>
          </a:xfrm>
          <a:prstGeom prst="rect">
            <a:avLst/>
          </a:prstGeom>
          <a:solidFill>
            <a:srgbClr val="A8D5A2"/>
          </a:solidFill>
          <a:ln/>
        </p:spPr>
      </p:sp>
      <p:sp>
        <p:nvSpPr>
          <p:cNvPr id="18" name="Text 16"/>
          <p:cNvSpPr/>
          <p:nvPr/>
        </p:nvSpPr>
        <p:spPr>
          <a:xfrm>
            <a:off x="1097280" y="521208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 Creatives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97280" y="55778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A6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Simple, warm, shareable festival greetings and product highlights that feel personal, not promotional.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8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normAutofit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rgbClr val="F77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CREATIVE PRINCIPLES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6400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i="1" dirty="0">
                <a:solidFill>
                  <a:srgbClr val="3D2C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we protect. What we avoid.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640080" y="1188720"/>
            <a:ext cx="5394960" cy="5120640"/>
          </a:xfrm>
          <a:prstGeom prst="roundRect">
            <a:avLst>
              <a:gd name="adj" fmla="val 17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8100000">
              <a:srgbClr val="000000">
                <a:alpha val="6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0080" y="1188720"/>
            <a:ext cx="5394960" cy="502920"/>
          </a:xfrm>
          <a:prstGeom prst="rect">
            <a:avLst/>
          </a:prstGeom>
          <a:solidFill>
            <a:srgbClr val="A8D5A2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280160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EMBRACE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96596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Warm, sunny, optimistic colour use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05840" y="246888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Authentic sibling emotion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05840" y="297180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Thoughtful negative space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347472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Tactile product details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005840" y="397764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Subtle Indian motifs with purpose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40" y="448056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Modern, friendly typography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005840" y="498348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Joyful but sophisticated tone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548640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Gifts that feel ready to open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309360" y="1188720"/>
            <a:ext cx="5212080" cy="5120640"/>
          </a:xfrm>
          <a:prstGeom prst="roundRect">
            <a:avLst>
              <a:gd name="adj" fmla="val 17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8100000">
              <a:srgbClr val="000000">
                <a:alpha val="6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309360" y="1188720"/>
            <a:ext cx="5212080" cy="502920"/>
          </a:xfrm>
          <a:prstGeom prst="rect">
            <a:avLst/>
          </a:prstGeom>
          <a:solidFill>
            <a:srgbClr val="C41E3A"/>
          </a:solidFill>
          <a:ln/>
        </p:spPr>
      </p:sp>
      <p:sp>
        <p:nvSpPr>
          <p:cNvPr id="17" name="Text 15"/>
          <p:cNvSpPr/>
          <p:nvPr/>
        </p:nvSpPr>
        <p:spPr>
          <a:xfrm>
            <a:off x="6309360" y="128016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675120" y="196596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Excessive diyas or cliché backgrounds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675120" y="246888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Generic stock photography smiles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675120" y="297180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Giant discount badges &amp; sale language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675120" y="347472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Cluttered product collages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675120" y="397764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Heavy metallic gold overload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675120" y="448056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Overly traditional wedding aesthetics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675120" y="498348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Corporate or cold luxury tone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6675120" y="548640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D2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Childish or discount-sale fonts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8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6576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normAutofit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rgbClr val="F77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EMOTIONAL TEST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i="1" dirty="0">
                <a:solidFill>
                  <a:srgbClr val="3D2C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someone sees SNEHA, they should feel: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1371600" y="1554480"/>
            <a:ext cx="9418320" cy="96012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8100000">
              <a:srgbClr val="000000">
                <a:alpha val="6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737360" y="1783080"/>
            <a:ext cx="1097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3017520" y="178308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3D2C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looks happy.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1371600" y="2697480"/>
            <a:ext cx="9418320" cy="96012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8100000">
              <a:srgbClr val="000000">
                <a:alpha val="6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1737360" y="2926080"/>
            <a:ext cx="1097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3017520" y="292608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3D2C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feels Indian.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1371600" y="3840480"/>
            <a:ext cx="9418320" cy="96012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8100000">
              <a:srgbClr val="000000">
                <a:alpha val="6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1737360" y="4069080"/>
            <a:ext cx="1097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3017520" y="406908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3D2C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reminds me of my sibling.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1371600" y="4983480"/>
            <a:ext cx="9418320" cy="96012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8100000">
              <a:srgbClr val="000000">
                <a:alpha val="6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1737360" y="5212080"/>
            <a:ext cx="1097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3017520" y="521208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3D2C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want to see what’s inside.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C41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37160"/>
          </a:xfrm>
          <a:prstGeom prst="rect">
            <a:avLst/>
          </a:prstGeom>
          <a:solidFill>
            <a:srgbClr val="F77F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37160"/>
            <a:ext cx="12188952" cy="73152"/>
          </a:xfrm>
          <a:prstGeom prst="rect">
            <a:avLst/>
          </a:prstGeom>
          <a:solidFill>
            <a:srgbClr val="F4A261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82880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SNEHA</a:t>
            </a:r>
            <a:endParaRPr lang="en-US" sz="5600" dirty="0"/>
          </a:p>
        </p:txBody>
      </p:sp>
      <p:sp>
        <p:nvSpPr>
          <p:cNvPr id="5" name="Text 3"/>
          <p:cNvSpPr/>
          <p:nvPr/>
        </p:nvSpPr>
        <p:spPr>
          <a:xfrm>
            <a:off x="1371600" y="2834640"/>
            <a:ext cx="9418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i="1" dirty="0">
                <a:solidFill>
                  <a:srgbClr val="F8C8D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the bond that grew up with you.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5394960" y="3520440"/>
            <a:ext cx="1371600" cy="27432"/>
          </a:xfrm>
          <a:prstGeom prst="rect">
            <a:avLst/>
          </a:prstGeom>
          <a:solidFill>
            <a:srgbClr val="F4A261"/>
          </a:solidFill>
          <a:ln/>
        </p:spPr>
      </p:sp>
      <p:sp>
        <p:nvSpPr>
          <p:cNvPr id="7" name="Text 5"/>
          <p:cNvSpPr/>
          <p:nvPr/>
        </p:nvSpPr>
        <p:spPr>
          <a:xfrm>
            <a:off x="1371600" y="3840480"/>
            <a:ext cx="9418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E5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modern Indian celebration brand.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E5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Warm. Joyful. Full of life.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71600" y="5943600"/>
            <a:ext cx="9418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spc="150" kern="0" dirty="0">
                <a:solidFill>
                  <a:srgbClr val="F8C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CONCEPTUAL PORTFOLIO PROJECT  ·  PREMIUM CREATIVE STUDIO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0" y="6720840"/>
            <a:ext cx="12188952" cy="137160"/>
          </a:xfrm>
          <a:prstGeom prst="rect">
            <a:avLst/>
          </a:prstGeom>
          <a:solidFill>
            <a:srgbClr val="F77F00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SNEHA — Visual Identity &amp; Creative Direction</dc:title>
  <dc:subject>Modern Indian Raksha Bandhan Gifting Brand</dc:subject>
  <dc:creator>Premium Creative Studio</dc:creator>
  <cp:lastModifiedBy>Premium Creative Studio</cp:lastModifiedBy>
  <cp:revision>1</cp:revision>
  <dcterms:created xsi:type="dcterms:W3CDTF">2026-08-27T15:11:13Z</dcterms:created>
  <dcterms:modified xsi:type="dcterms:W3CDTF">2026-08-27T15:11:13Z</dcterms:modified>
</cp:coreProperties>
</file>