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A04A35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11480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4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7315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800"/>
              </a:lnSpc>
              <a:buNone/>
            </a:pPr>
            <a:r>
              <a:rPr lang="en-US" sz="54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CONTEMPORARY</a:t>
            </a:r>
            <a:endParaRPr lang="en-US" sz="5400" dirty="0"/>
          </a:p>
          <a:p>
            <a:pPr indent="0" marL="0">
              <a:lnSpc>
                <a:spcPts val="5800"/>
              </a:lnSpc>
              <a:buNone/>
            </a:pPr>
            <a:r>
              <a:rPr lang="en-US" sz="54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INDIAN LIVING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640080" y="41148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conceptual brand and digital experience study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412480" y="25603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STRATEGY  ·  BRAND WORLD  ·  DIGITAL EXPERIENCE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40080" y="5394960"/>
            <a:ext cx="5029200" cy="0"/>
          </a:xfrm>
          <a:prstGeom prst="line">
            <a:avLst/>
          </a:prstGeom>
          <a:noFill/>
          <a:ln w="15240">
            <a:solidFill>
              <a:srgbClr val="A04A3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56235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3D34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Warm Maximalism with Restraint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  ·  THE CATEGORY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7315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Indian craft doesn't</a:t>
            </a:r>
            <a:endParaRPr lang="en-US" sz="40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0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belong in the past.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640080" y="2834640"/>
            <a:ext cx="73152" cy="320040"/>
          </a:xfrm>
          <a:prstGeom prst="rect">
            <a:avLst/>
          </a:prstGeom>
          <a:solidFill>
            <a:srgbClr val="A04A35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8346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Category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3291840"/>
            <a:ext cx="3383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Contemporary Indian handcrafted home décor sits between mass-market products and traditional luxury craft. Expressive enough to stand out, approachable enough for modern urban homes.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43400" y="2834640"/>
            <a:ext cx="73152" cy="320040"/>
          </a:xfrm>
          <a:prstGeom prst="rect">
            <a:avLst/>
          </a:prstGeom>
          <a:solidFill>
            <a:srgbClr val="A04A35"/>
          </a:solidFill>
          <a:ln/>
        </p:spPr>
      </p:sp>
      <p:sp>
        <p:nvSpPr>
          <p:cNvPr id="8" name="Text 6"/>
          <p:cNvSpPr/>
          <p:nvPr/>
        </p:nvSpPr>
        <p:spPr>
          <a:xfrm>
            <a:off x="4526280" y="28346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Audience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343400" y="3291840"/>
            <a:ext cx="3383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Urban Indians aged 25–45 who want homes that feel personal, colourful, culturally rooted and warm. Secondary: gifting, festive shoppers, and the diaspora seeking connection.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46720" y="2834640"/>
            <a:ext cx="73152" cy="320040"/>
          </a:xfrm>
          <a:prstGeom prst="rect">
            <a:avLst/>
          </a:prstGeom>
          <a:solidFill>
            <a:srgbClr val="A04A35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0" y="28346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Opportunity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046720" y="3291840"/>
            <a:ext cx="3383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living territory where traditional techniques, regional materials and folk aesthetics become part of everyday self-expression rather than museum pieces.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6364224"/>
            <a:ext cx="11094415" cy="0"/>
          </a:xfrm>
          <a:prstGeom prst="line">
            <a:avLst/>
          </a:prstGeom>
          <a:noFill/>
          <a:ln w="7620">
            <a:solidFill>
              <a:srgbClr val="C9BFA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64739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2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 · CONCEPTUAL STUDY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0180015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  ·  THE PROBLEM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8229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Beautiful products.</a:t>
            </a:r>
            <a:endParaRPr lang="en-US" sz="40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0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Limited brand worlds.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40080" y="246888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Many brands in the category still communicate primarily through product catalogues. Craftsmanship becomes a feature label rather than a living philosophy.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32918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280160" y="32918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Product-grid first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365760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Digital experiences open on catalogues, not worlds.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389120" y="32918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0" y="32918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Handmade as label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389120" y="365760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Craft depth remains secondary to product shots.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138160" y="32918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778240" y="32918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Inconsistent colour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138160" y="365760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Vibrant aesthetics without intentional restraint.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40080" y="46177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280160" y="46177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Decorative, not living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40080" y="49834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Traditional craft presented as static ornament.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389120" y="46177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029200" y="46177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 lifestyle philosophy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389120" y="49834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Competition stays at product level, not brand world.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138160" y="46177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778240" y="46177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Catalogue value trap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138160" y="498348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Heavy product presentation reduces perceived value.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48640" y="6364224"/>
            <a:ext cx="11094415" cy="0"/>
          </a:xfrm>
          <a:prstGeom prst="line">
            <a:avLst/>
          </a:prstGeom>
          <a:noFill/>
          <a:ln w="7620">
            <a:solidFill>
              <a:srgbClr val="C9BFA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8640" y="64739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2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 · CONCEPTUAL STUDY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10180015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A89F9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  ·  THE SHIFT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catalogue to culture.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937760" cy="3840480"/>
          </a:xfrm>
          <a:prstGeom prst="rect">
            <a:avLst/>
          </a:prstGeom>
          <a:solidFill>
            <a:srgbClr val="241F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214884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14400" y="274320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9BFA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Product Catalogue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14400" y="33832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9BFA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Handmade as a feature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14400" y="40233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9BFA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Traditional craft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914400" y="46634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9BFA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Transaction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6583680" y="1920240"/>
            <a:ext cx="4937760" cy="3840480"/>
          </a:xfrm>
          <a:prstGeom prst="rect">
            <a:avLst/>
          </a:prstGeom>
          <a:solidFill>
            <a:srgbClr val="A04A35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0" y="214884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F5F0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8000" y="274320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Living Brand World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6858000" y="33832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Craft as culture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858000" y="402336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Contemporary Indian living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858000" y="46634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Connection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  ·  THE OPPORTUNITY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800"/>
              </a:lnSpc>
              <a:buNone/>
            </a:pPr>
            <a:r>
              <a:rPr lang="en-US" sz="42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Make Indian craft</a:t>
            </a:r>
            <a:endParaRPr lang="en-US" sz="4200" dirty="0"/>
          </a:p>
          <a:p>
            <a:pPr indent="0" marL="0">
              <a:lnSpc>
                <a:spcPts val="4800"/>
              </a:lnSpc>
              <a:buNone/>
            </a:pPr>
            <a:r>
              <a:rPr lang="en-US" sz="42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feel alive.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640080" y="265176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Own the distinctive space between mass-market décor and traditional luxury craft — a territory defined by vibrant, human, crafted, joyful contemporary Indian living.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640080" y="3657600"/>
            <a:ext cx="2057400" cy="2103120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38862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4A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Vibrant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438912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Intentional colour that feels alive, never chaotic.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80360" y="3657600"/>
            <a:ext cx="2057400" cy="2103120"/>
          </a:xfrm>
          <a:prstGeom prst="rect">
            <a:avLst/>
          </a:prstGeom>
          <a:solidFill>
            <a:srgbClr val="E8DFD0"/>
          </a:solidFill>
          <a:ln/>
        </p:spPr>
      </p:sp>
      <p:sp>
        <p:nvSpPr>
          <p:cNvPr id="9" name="Text 7"/>
          <p:cNvSpPr/>
          <p:nvPr/>
        </p:nvSpPr>
        <p:spPr>
          <a:xfrm>
            <a:off x="3017520" y="38862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4A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Human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017520" y="438912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Maker stories, material honesty, lived-in warmth.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120640" y="3657600"/>
            <a:ext cx="2057400" cy="2103120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12" name="Text 10"/>
          <p:cNvSpPr/>
          <p:nvPr/>
        </p:nvSpPr>
        <p:spPr>
          <a:xfrm>
            <a:off x="5257800" y="38862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4A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Crafted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257800" y="438912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Regional techniques elevated, not exoticised.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360920" y="3657600"/>
            <a:ext cx="2057400" cy="2103120"/>
          </a:xfrm>
          <a:prstGeom prst="rect">
            <a:avLst/>
          </a:prstGeom>
          <a:solidFill>
            <a:srgbClr val="E8DFD0"/>
          </a:solidFill>
          <a:ln/>
        </p:spPr>
      </p:sp>
      <p:sp>
        <p:nvSpPr>
          <p:cNvPr id="15" name="Text 13"/>
          <p:cNvSpPr/>
          <p:nvPr/>
        </p:nvSpPr>
        <p:spPr>
          <a:xfrm>
            <a:off x="7498080" y="38862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4A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Joyful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498080" y="438912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Expression over perfection. Personality over polish.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601200" y="3657600"/>
            <a:ext cx="2057400" cy="2103120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18" name="Text 16"/>
          <p:cNvSpPr/>
          <p:nvPr/>
        </p:nvSpPr>
        <p:spPr>
          <a:xfrm>
            <a:off x="9738360" y="388620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04A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Contemporary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738360" y="4389120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Rooted in India, designed for modern homes.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6364224"/>
            <a:ext cx="11094415" cy="0"/>
          </a:xfrm>
          <a:prstGeom prst="line">
            <a:avLst/>
          </a:prstGeom>
          <a:noFill/>
          <a:ln w="7620">
            <a:solidFill>
              <a:srgbClr val="C9BFA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739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2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 · CONCEPTUAL STUDY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180015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  ·  THE IDEA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128016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CONTEMPORARY</a:t>
            </a:r>
            <a:endParaRPr lang="en-US" sz="5200" dirty="0"/>
          </a:p>
        </p:txBody>
      </p:sp>
      <p:sp>
        <p:nvSpPr>
          <p:cNvPr id="4" name="Text 2"/>
          <p:cNvSpPr/>
          <p:nvPr/>
        </p:nvSpPr>
        <p:spPr>
          <a:xfrm>
            <a:off x="640080" y="214884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dirty="0">
                <a:solidFill>
                  <a:srgbClr val="A04A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INDIAN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640080" y="301752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LIVING</a:t>
            </a:r>
            <a:endParaRPr lang="en-US" sz="5200" dirty="0"/>
          </a:p>
        </p:txBody>
      </p:sp>
      <p:sp>
        <p:nvSpPr>
          <p:cNvPr id="6" name="Shape 4"/>
          <p:cNvSpPr/>
          <p:nvPr/>
        </p:nvSpPr>
        <p:spPr>
          <a:xfrm>
            <a:off x="640080" y="4023360"/>
            <a:ext cx="2743200" cy="0"/>
          </a:xfrm>
          <a:prstGeom prst="line">
            <a:avLst/>
          </a:prstGeom>
          <a:noFill/>
          <a:ln w="19050">
            <a:solidFill>
              <a:srgbClr val="A04A3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42976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brand world where Indian craft meets modern living. Colour meets restraint. Tradition meets personality. Craftsmanship becomes part of everyday self-expression — not something preserved behind glass, but something lived with.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6364224"/>
            <a:ext cx="11094415" cy="0"/>
          </a:xfrm>
          <a:prstGeom prst="line">
            <a:avLst/>
          </a:prstGeom>
          <a:noFill/>
          <a:ln w="7620">
            <a:solidFill>
              <a:srgbClr val="C9BFA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739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2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 · CONCEPTUAL STUDY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180015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06  ·  THE BRAND WORLD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731520"/>
            <a:ext cx="6400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34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Warm Maximalism</a:t>
            </a:r>
            <a:endParaRPr lang="en-US" sz="34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34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Restraint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COLOUR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40080" y="2560320"/>
            <a:ext cx="914400" cy="640080"/>
          </a:xfrm>
          <a:prstGeom prst="rect">
            <a:avLst/>
          </a:prstGeom>
          <a:solidFill>
            <a:srgbClr val="F5F0E6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24612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Cream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1691640" y="2560320"/>
            <a:ext cx="914400" cy="640080"/>
          </a:xfrm>
          <a:prstGeom prst="rect">
            <a:avLst/>
          </a:prstGeom>
          <a:solidFill>
            <a:srgbClr val="E8DFD0"/>
          </a:solidFill>
          <a:ln/>
        </p:spPr>
      </p:sp>
      <p:sp>
        <p:nvSpPr>
          <p:cNvPr id="8" name="Text 6"/>
          <p:cNvSpPr/>
          <p:nvPr/>
        </p:nvSpPr>
        <p:spPr>
          <a:xfrm>
            <a:off x="1691640" y="324612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Earth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2743200" y="2560320"/>
            <a:ext cx="914400" cy="640080"/>
          </a:xfrm>
          <a:prstGeom prst="rect">
            <a:avLst/>
          </a:prstGeom>
          <a:solidFill>
            <a:srgbClr val="A04A35"/>
          </a:solidFill>
          <a:ln/>
        </p:spPr>
      </p:sp>
      <p:sp>
        <p:nvSpPr>
          <p:cNvPr id="10" name="Text 8"/>
          <p:cNvSpPr/>
          <p:nvPr/>
        </p:nvSpPr>
        <p:spPr>
          <a:xfrm>
            <a:off x="2743200" y="324612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Terracotta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794760" y="2560320"/>
            <a:ext cx="914400" cy="640080"/>
          </a:xfrm>
          <a:prstGeom prst="rect">
            <a:avLst/>
          </a:prstGeom>
          <a:solidFill>
            <a:srgbClr val="C4893A"/>
          </a:solidFill>
          <a:ln/>
        </p:spPr>
      </p:sp>
      <p:sp>
        <p:nvSpPr>
          <p:cNvPr id="12" name="Text 10"/>
          <p:cNvSpPr/>
          <p:nvPr/>
        </p:nvSpPr>
        <p:spPr>
          <a:xfrm>
            <a:off x="3794760" y="324612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Ochre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846320" y="2560320"/>
            <a:ext cx="914400" cy="640080"/>
          </a:xfrm>
          <a:prstGeom prst="rect">
            <a:avLst/>
          </a:prstGeom>
          <a:solidFill>
            <a:srgbClr val="6B3A4A"/>
          </a:solidFill>
          <a:ln/>
        </p:spPr>
      </p:sp>
      <p:sp>
        <p:nvSpPr>
          <p:cNvPr id="14" name="Text 12"/>
          <p:cNvSpPr/>
          <p:nvPr/>
        </p:nvSpPr>
        <p:spPr>
          <a:xfrm>
            <a:off x="4846320" y="324612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Plum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5897880" y="2560320"/>
            <a:ext cx="914400" cy="640080"/>
          </a:xfrm>
          <a:prstGeom prst="rect">
            <a:avLst/>
          </a:prstGeom>
          <a:solidFill>
            <a:srgbClr val="2F5D50"/>
          </a:solidFill>
          <a:ln/>
        </p:spPr>
      </p:sp>
      <p:sp>
        <p:nvSpPr>
          <p:cNvPr id="16" name="Text 14"/>
          <p:cNvSpPr/>
          <p:nvPr/>
        </p:nvSpPr>
        <p:spPr>
          <a:xfrm>
            <a:off x="5897880" y="324612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Jewel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6949440" y="2560320"/>
            <a:ext cx="914400" cy="640080"/>
          </a:xfrm>
          <a:prstGeom prst="rect">
            <a:avLst/>
          </a:prstGeom>
          <a:solidFill>
            <a:srgbClr val="1A1612"/>
          </a:solidFill>
          <a:ln/>
        </p:spPr>
      </p:sp>
      <p:sp>
        <p:nvSpPr>
          <p:cNvPr id="18" name="Text 16"/>
          <p:cNvSpPr/>
          <p:nvPr/>
        </p:nvSpPr>
        <p:spPr>
          <a:xfrm>
            <a:off x="6949440" y="324612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Charcoal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640080" y="37947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Typography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40080" y="411480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Editorial serif for voice. Clean modern sans for clarity. Strong hierarchy, generous space.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17920" y="37947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Materiality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217920" y="411480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Tactile close-ups. Embroidery, pottery, jute, wood, leather — the hand is always visible.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0080" y="50292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Photography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40080" y="53492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Natural light, real homes, human presence. Macro craft textures layered with lifestyle.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217920" y="50292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Styling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217920" y="53492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Modern Indian interiors. Craft objects live with architecture, not against it.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48640" y="6364224"/>
            <a:ext cx="11094415" cy="0"/>
          </a:xfrm>
          <a:prstGeom prst="line">
            <a:avLst/>
          </a:prstGeom>
          <a:noFill/>
          <a:ln w="7620">
            <a:solidFill>
              <a:srgbClr val="C9BFA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739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2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 · CONCEPTUAL STUDY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180015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07  ·  THE DIGITAL EXPERIENCE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9144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200"/>
              </a:lnSpc>
              <a:buNone/>
            </a:pPr>
            <a:r>
              <a:rPr lang="en-US" sz="36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Don't browse a catalogue.</a:t>
            </a:r>
            <a:endParaRPr lang="en-US" sz="3600" dirty="0"/>
          </a:p>
          <a:p>
            <a:pPr indent="0" marL="0">
              <a:lnSpc>
                <a:spcPts val="4200"/>
              </a:lnSpc>
              <a:buNone/>
            </a:pPr>
            <a:r>
              <a:rPr lang="en-US" sz="36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 a world.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40080" y="2651760"/>
            <a:ext cx="2103120" cy="2926080"/>
          </a:xfrm>
          <a:prstGeom prst="rect">
            <a:avLst/>
          </a:prstGeom>
          <a:solidFill>
            <a:srgbClr val="A04A35"/>
          </a:solidFill>
          <a:ln/>
        </p:spPr>
      </p:sp>
      <p:sp>
        <p:nvSpPr>
          <p:cNvPr id="5" name="Text 3"/>
          <p:cNvSpPr/>
          <p:nvPr/>
        </p:nvSpPr>
        <p:spPr>
          <a:xfrm>
            <a:off x="777240" y="28803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>
                <a:solidFill>
                  <a:srgbClr val="F5F0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33832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DISCOVER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402336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0E6D8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Editorial hero. Point of view first.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880360" y="2651760"/>
            <a:ext cx="2103120" cy="2926080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9" name="Text 7"/>
          <p:cNvSpPr/>
          <p:nvPr/>
        </p:nvSpPr>
        <p:spPr>
          <a:xfrm>
            <a:off x="3017520" y="28803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017520" y="33832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FEEL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017520" y="402336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Lifestyle storytelling. Rooms that breathe.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120640" y="2651760"/>
            <a:ext cx="2103120" cy="2926080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13" name="Text 11"/>
          <p:cNvSpPr/>
          <p:nvPr/>
        </p:nvSpPr>
        <p:spPr>
          <a:xfrm>
            <a:off x="5257800" y="28803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257800" y="33832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EXPLORE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257800" y="402336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Shop by mood, room or feeling.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7360920" y="2651760"/>
            <a:ext cx="2103120" cy="2926080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17" name="Text 15"/>
          <p:cNvSpPr/>
          <p:nvPr/>
        </p:nvSpPr>
        <p:spPr>
          <a:xfrm>
            <a:off x="7498080" y="28803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04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498080" y="33832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UNDERSTAND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498080" y="402336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Craft, makers, process, material.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9601200" y="2651760"/>
            <a:ext cx="2103120" cy="2926080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21" name="Text 19"/>
          <p:cNvSpPr/>
          <p:nvPr/>
        </p:nvSpPr>
        <p:spPr>
          <a:xfrm>
            <a:off x="9738360" y="28803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1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05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738360" y="338328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SHOP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9738360" y="4023360"/>
            <a:ext cx="1828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Elevated product. Shop-the-look.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48640" y="6364224"/>
            <a:ext cx="11094415" cy="0"/>
          </a:xfrm>
          <a:prstGeom prst="line">
            <a:avLst/>
          </a:prstGeom>
          <a:noFill/>
          <a:ln w="7620">
            <a:solidFill>
              <a:srgbClr val="C9BFA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48640" y="64739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2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 · CONCEPTUAL STUDY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0180015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08  ·  EXPERIENCE IN ACTION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858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coherent digital ecosystem.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9CFC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40080" y="1417320"/>
            <a:ext cx="3566160" cy="292608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6" name="Shape 4"/>
          <p:cNvSpPr/>
          <p:nvPr/>
        </p:nvSpPr>
        <p:spPr>
          <a:xfrm>
            <a:off x="749808" y="150876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50876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8" name="Shape 6"/>
          <p:cNvSpPr/>
          <p:nvPr/>
        </p:nvSpPr>
        <p:spPr>
          <a:xfrm>
            <a:off x="1078992" y="150876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20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Editorial Homepage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" y="23774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Immersive hero. World before products.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434840" y="141732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9CFC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434840" y="1417320"/>
            <a:ext cx="3566160" cy="292608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13" name="Shape 11"/>
          <p:cNvSpPr/>
          <p:nvPr/>
        </p:nvSpPr>
        <p:spPr>
          <a:xfrm>
            <a:off x="4544568" y="150876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14" name="Shape 12"/>
          <p:cNvSpPr/>
          <p:nvPr/>
        </p:nvSpPr>
        <p:spPr>
          <a:xfrm>
            <a:off x="4709160" y="150876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15" name="Shape 13"/>
          <p:cNvSpPr/>
          <p:nvPr/>
        </p:nvSpPr>
        <p:spPr>
          <a:xfrm>
            <a:off x="4873752" y="150876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16" name="Text 14"/>
          <p:cNvSpPr/>
          <p:nvPr/>
        </p:nvSpPr>
        <p:spPr>
          <a:xfrm>
            <a:off x="4617720" y="1920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Shop by Mood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617720" y="23774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Curated rooms and feeling-led navigation.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229600" y="141732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9CFC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229600" y="1417320"/>
            <a:ext cx="3566160" cy="292608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20" name="Shape 18"/>
          <p:cNvSpPr/>
          <p:nvPr/>
        </p:nvSpPr>
        <p:spPr>
          <a:xfrm>
            <a:off x="8339328" y="150876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21" name="Shape 19"/>
          <p:cNvSpPr/>
          <p:nvPr/>
        </p:nvSpPr>
        <p:spPr>
          <a:xfrm>
            <a:off x="8503920" y="150876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22" name="Shape 20"/>
          <p:cNvSpPr/>
          <p:nvPr/>
        </p:nvSpPr>
        <p:spPr>
          <a:xfrm>
            <a:off x="8668512" y="150876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23" name="Text 21"/>
          <p:cNvSpPr/>
          <p:nvPr/>
        </p:nvSpPr>
        <p:spPr>
          <a:xfrm>
            <a:off x="8412480" y="19202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Craft Story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412480" y="237744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Maker narratives and process depth.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0080" y="374904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9CFC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640080" y="3749040"/>
            <a:ext cx="3566160" cy="292608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27" name="Shape 25"/>
          <p:cNvSpPr/>
          <p:nvPr/>
        </p:nvSpPr>
        <p:spPr>
          <a:xfrm>
            <a:off x="749808" y="384048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28" name="Shape 26"/>
          <p:cNvSpPr/>
          <p:nvPr/>
        </p:nvSpPr>
        <p:spPr>
          <a:xfrm>
            <a:off x="914400" y="384048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29" name="Shape 27"/>
          <p:cNvSpPr/>
          <p:nvPr/>
        </p:nvSpPr>
        <p:spPr>
          <a:xfrm>
            <a:off x="1078992" y="384048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30" name="Text 28"/>
          <p:cNvSpPr/>
          <p:nvPr/>
        </p:nvSpPr>
        <p:spPr>
          <a:xfrm>
            <a:off x="822960" y="42519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Product Detail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822960" y="47091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Elevated presentation with material honesty.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4434840" y="374904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9CFC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4434840" y="3749040"/>
            <a:ext cx="3566160" cy="292608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34" name="Shape 32"/>
          <p:cNvSpPr/>
          <p:nvPr/>
        </p:nvSpPr>
        <p:spPr>
          <a:xfrm>
            <a:off x="4544568" y="384048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35" name="Shape 33"/>
          <p:cNvSpPr/>
          <p:nvPr/>
        </p:nvSpPr>
        <p:spPr>
          <a:xfrm>
            <a:off x="4709160" y="384048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36" name="Shape 34"/>
          <p:cNvSpPr/>
          <p:nvPr/>
        </p:nvSpPr>
        <p:spPr>
          <a:xfrm>
            <a:off x="4873752" y="384048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37" name="Text 35"/>
          <p:cNvSpPr/>
          <p:nvPr/>
        </p:nvSpPr>
        <p:spPr>
          <a:xfrm>
            <a:off x="4617720" y="42519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Shop the Look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4617720" y="47091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Complete scenes that invite discovery.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8229600" y="3749040"/>
            <a:ext cx="356616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9CFC0"/>
            </a:solidFill>
            <a:prstDash val="solid"/>
          </a:ln>
          <a:effectLst>
            <a:outerShdw sx="100000" sy="100000" kx="0" ky="0" algn="bl" rotWithShape="0" blurRad="101600" dist="25400" dir="8100000">
              <a:srgbClr val="000000">
                <a:alpha val="8000"/>
              </a:srgbClr>
            </a:outerShdw>
          </a:effectLst>
        </p:spPr>
      </p:sp>
      <p:sp>
        <p:nvSpPr>
          <p:cNvPr id="40" name="Shape 38"/>
          <p:cNvSpPr/>
          <p:nvPr/>
        </p:nvSpPr>
        <p:spPr>
          <a:xfrm>
            <a:off x="8229600" y="3749040"/>
            <a:ext cx="3566160" cy="292608"/>
          </a:xfrm>
          <a:prstGeom prst="rect">
            <a:avLst/>
          </a:prstGeom>
          <a:solidFill>
            <a:srgbClr val="EDE4D4"/>
          </a:solidFill>
          <a:ln/>
        </p:spPr>
      </p:sp>
      <p:sp>
        <p:nvSpPr>
          <p:cNvPr id="41" name="Shape 39"/>
          <p:cNvSpPr/>
          <p:nvPr/>
        </p:nvSpPr>
        <p:spPr>
          <a:xfrm>
            <a:off x="8339328" y="384048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42" name="Shape 40"/>
          <p:cNvSpPr/>
          <p:nvPr/>
        </p:nvSpPr>
        <p:spPr>
          <a:xfrm>
            <a:off x="8503920" y="384048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43" name="Shape 41"/>
          <p:cNvSpPr/>
          <p:nvPr/>
        </p:nvSpPr>
        <p:spPr>
          <a:xfrm>
            <a:off x="8668512" y="3840480"/>
            <a:ext cx="109728" cy="109728"/>
          </a:xfrm>
          <a:prstGeom prst="ellipse">
            <a:avLst/>
          </a:prstGeom>
          <a:solidFill>
            <a:srgbClr val="C9BFAF"/>
          </a:solidFill>
          <a:ln/>
        </p:spPr>
      </p:sp>
      <p:sp>
        <p:nvSpPr>
          <p:cNvPr id="44" name="Text 42"/>
          <p:cNvSpPr/>
          <p:nvPr/>
        </p:nvSpPr>
        <p:spPr>
          <a:xfrm>
            <a:off x="8412480" y="425196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Maker &amp; Process</a:t>
            </a:r>
            <a:endParaRPr lang="en-US" sz="1500" dirty="0"/>
          </a:p>
        </p:txBody>
      </p:sp>
      <p:sp>
        <p:nvSpPr>
          <p:cNvPr id="45" name="Text 43"/>
          <p:cNvSpPr/>
          <p:nvPr/>
        </p:nvSpPr>
        <p:spPr>
          <a:xfrm>
            <a:off x="8412480" y="470916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Artisan voices and regional techniques.</a:t>
            </a:r>
            <a:endParaRPr lang="en-US" sz="1300" dirty="0"/>
          </a:p>
        </p:txBody>
      </p:sp>
      <p:sp>
        <p:nvSpPr>
          <p:cNvPr id="46" name="Shape 44"/>
          <p:cNvSpPr/>
          <p:nvPr/>
        </p:nvSpPr>
        <p:spPr>
          <a:xfrm>
            <a:off x="548640" y="6364224"/>
            <a:ext cx="11094415" cy="0"/>
          </a:xfrm>
          <a:prstGeom prst="line">
            <a:avLst/>
          </a:prstGeom>
          <a:noFill/>
          <a:ln w="7620">
            <a:solidFill>
              <a:srgbClr val="C9BFA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48640" y="64739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2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 · CONCEPTUAL STUDY</a:t>
            </a:r>
            <a:endParaRPr lang="en-US" sz="800" dirty="0"/>
          </a:p>
        </p:txBody>
      </p:sp>
      <p:sp>
        <p:nvSpPr>
          <p:cNvPr id="48" name="Text 46"/>
          <p:cNvSpPr/>
          <p:nvPr/>
        </p:nvSpPr>
        <p:spPr>
          <a:xfrm>
            <a:off x="10180015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5486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09  ·  THE NEW PERCEPTION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10058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shift in how the category</a:t>
            </a:r>
            <a:endParaRPr lang="en-US" sz="3200" dirty="0"/>
          </a:p>
          <a:p>
            <a:pPr indent="0" marL="0">
              <a:lnSpc>
                <a:spcPts val="3800"/>
              </a:lnSpc>
              <a:buNone/>
            </a:pPr>
            <a:r>
              <a:rPr lang="en-US" sz="32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seen and felt.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2286000"/>
            <a:ext cx="5212080" cy="502920"/>
          </a:xfrm>
          <a:prstGeom prst="rect">
            <a:avLst/>
          </a:prstGeom>
          <a:solidFill>
            <a:srgbClr val="E8DFD0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3774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309360" y="2286000"/>
            <a:ext cx="5212080" cy="502920"/>
          </a:xfrm>
          <a:prstGeom prst="rect">
            <a:avLst/>
          </a:prstGeom>
          <a:solidFill>
            <a:srgbClr val="A04A35"/>
          </a:solidFill>
          <a:ln/>
        </p:spPr>
      </p:sp>
      <p:sp>
        <p:nvSpPr>
          <p:cNvPr id="7" name="Text 5"/>
          <p:cNvSpPr/>
          <p:nvPr/>
        </p:nvSpPr>
        <p:spPr>
          <a:xfrm>
            <a:off x="6492240" y="23774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5F0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AFTER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292608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D34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Colourful handmade décor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92240" y="292608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Contemporary Indian lifestyle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22960" y="365760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D34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Product-led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92240" y="365760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World-led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438912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D34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Craft as feature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492240" y="438912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Craft as identity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22960" y="512064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D34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Functional shopping experience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492240" y="512064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Immersive brand experience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8640" y="6364224"/>
            <a:ext cx="11094415" cy="0"/>
          </a:xfrm>
          <a:prstGeom prst="line">
            <a:avLst/>
          </a:prstGeom>
          <a:noFill/>
          <a:ln w="7620">
            <a:solidFill>
              <a:srgbClr val="C9BFA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64739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2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 · CONCEPTUAL STUDY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0180015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3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 ·  THE RESULT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68680"/>
            <a:ext cx="91440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600"/>
              </a:lnSpc>
              <a:buNone/>
            </a:pPr>
            <a:r>
              <a:rPr lang="en-US" sz="40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decoration</a:t>
            </a:r>
            <a:endParaRPr lang="en-US" sz="4000" dirty="0"/>
          </a:p>
          <a:p>
            <a:pPr indent="0" marL="0">
              <a:lnSpc>
                <a:spcPts val="4600"/>
              </a:lnSpc>
              <a:buNone/>
            </a:pPr>
            <a:r>
              <a:rPr lang="en-US" sz="4000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identity.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40080" y="23317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proposed direction creates strategic outcomes for the category — not claimed results, but clear opportunities.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0080" y="3017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Stronger perceived value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34290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Craftsmanship becomes emotionally meaningful, elevating beyond price comparison.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434840" y="3017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Differentiation beyond products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434840" y="34290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recognisable lifestyle territory that competitors cannot simply copy.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29600" y="3017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Deeper brand recall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229600" y="34290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coherent world sticks in memory longer than isolated product images.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44805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Discovery &amp; cross-selling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40080" y="48920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Mood and room navigation encourage exploration across the assortment.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434840" y="44805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Cultural relevance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34840" y="48920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Indian craft feels contemporary and lived-in, not archival.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229600" y="448056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161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Emotional connection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229600" y="489204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D3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Maker stories and process depth turn transactions into relationships.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6364224"/>
            <a:ext cx="11094415" cy="0"/>
          </a:xfrm>
          <a:prstGeom prst="line">
            <a:avLst/>
          </a:prstGeom>
          <a:noFill/>
          <a:ln w="7620">
            <a:solidFill>
              <a:srgbClr val="C9BFA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" y="6473952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25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 · CONCEPTUAL STUDY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180015" y="6473952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200" kern="0" dirty="0">
                <a:solidFill>
                  <a:srgbClr val="6B5E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A04A35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645920"/>
            <a:ext cx="10058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6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home should not simply</a:t>
            </a:r>
            <a:endParaRPr lang="en-US" sz="36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600" dirty="0">
                <a:solidFill>
                  <a:srgbClr val="F5F0E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look Indian.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822960" y="3200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i="1" dirty="0">
                <a:solidFill>
                  <a:srgbClr val="A04A3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should feel alive with India.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822960" y="4206240"/>
            <a:ext cx="3200400" cy="0"/>
          </a:xfrm>
          <a:prstGeom prst="line">
            <a:avLst/>
          </a:prstGeom>
          <a:noFill/>
          <a:ln w="12700">
            <a:solidFill>
              <a:srgbClr val="5A4F4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89F9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Strategy First. Design Second.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576072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A04A3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VARNRAAJ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22960" y="60807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5E5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Conceptual Case Study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Contemporary Indian Living — VarnRaaj Conceptual Case Study</dc:title>
  <dc:subject>Conceptual brand and digital experience study</dc:subject>
  <dc:creator>VarnRaaj</dc:creator>
  <cp:lastModifiedBy>VarnRaaj</cp:lastModifiedBy>
  <cp:revision>1</cp:revision>
  <dcterms:created xsi:type="dcterms:W3CDTF">2026-09-14T16:29:03Z</dcterms:created>
  <dcterms:modified xsi:type="dcterms:W3CDTF">2026-09-14T16:29:03Z</dcterms:modified>
</cp:coreProperties>
</file>